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Lst>
  <p:sldSz cy="6858000" cx="12192000"/>
  <p:notesSz cx="6858000" cy="9144000"/>
  <p:embeddedFontLst>
    <p:embeddedFont>
      <p:font typeface="Libre Franklin"/>
      <p:regular r:id="rId101"/>
      <p:bold r:id="rId102"/>
      <p:italic r:id="rId103"/>
      <p:boldItalic r:id="rId104"/>
    </p:embeddedFont>
    <p:embeddedFont>
      <p:font typeface="Constantia"/>
      <p:regular r:id="rId105"/>
      <p:bold r:id="rId106"/>
      <p:italic r:id="rId107"/>
      <p:boldItalic r:id="rId108"/>
    </p:embeddedFont>
    <p:embeddedFont>
      <p:font typeface="Garamond"/>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http://customooxmlschemas.google.com/">
      <go:slidesCustomData xmlns:go="http://customooxmlschemas.google.com/" r:id="rId113" roundtripDataSignature="AMtx7mgOG9V8pzkLXq5kertbd7EmNXxU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4E7E50-4814-48D9-ACAA-88ABD760347B}">
  <a:tblStyle styleId="{024E7E50-4814-48D9-ACAA-88ABD760347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Constantia-italic.fntdata"/><Relationship Id="rId106" Type="http://schemas.openxmlformats.org/officeDocument/2006/relationships/font" Target="fonts/Constantia-bold.fntdata"/><Relationship Id="rId105" Type="http://schemas.openxmlformats.org/officeDocument/2006/relationships/font" Target="fonts/Constantia-regular.fntdata"/><Relationship Id="rId104" Type="http://schemas.openxmlformats.org/officeDocument/2006/relationships/font" Target="fonts/LibreFranklin-boldItalic.fntdata"/><Relationship Id="rId109" Type="http://schemas.openxmlformats.org/officeDocument/2006/relationships/font" Target="fonts/Garamond-regular.fntdata"/><Relationship Id="rId108" Type="http://schemas.openxmlformats.org/officeDocument/2006/relationships/font" Target="fonts/Constantia-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LibreFranklin-italic.fntdata"/><Relationship Id="rId102" Type="http://schemas.openxmlformats.org/officeDocument/2006/relationships/font" Target="fonts/LibreFranklin-bold.fntdata"/><Relationship Id="rId101" Type="http://schemas.openxmlformats.org/officeDocument/2006/relationships/font" Target="fonts/LibreFranklin-regular.fntdata"/><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10" Type="http://schemas.openxmlformats.org/officeDocument/2006/relationships/font" Target="fonts/Garamond-bold.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3" Type="http://customschemas.google.com/relationships/presentationmetadata" Target="metadata"/><Relationship Id="rId112" Type="http://schemas.openxmlformats.org/officeDocument/2006/relationships/font" Target="fonts/Garamond-boldItalic.fntdata"/><Relationship Id="rId111" Type="http://schemas.openxmlformats.org/officeDocument/2006/relationships/font" Target="fonts/Garamond-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4" name="Google Shape;1154;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8" name="Google Shape;1198;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 name="Google Shape;127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6" name="Google Shape;1286;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0" name="Google Shape;1300;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4" name="Google Shape;1314;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8" name="Google Shape;1388;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2" name="Google Shape;1402;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6" name="Google Shape;1416;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0" name="Google Shape;1430;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95"/>
          <p:cNvSpPr txBox="1"/>
          <p:nvPr>
            <p:ph type="ctrTitle"/>
          </p:nvPr>
        </p:nvSpPr>
        <p:spPr>
          <a:xfrm>
            <a:off x="1219201" y="1524000"/>
            <a:ext cx="10164233" cy="1752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5000">
                <a:solidFill>
                  <a:schemeClr val="accent6"/>
                </a:solidFill>
                <a:latin typeface="Balthazar"/>
                <a:ea typeface="Balthazar"/>
                <a:cs typeface="Balthazar"/>
                <a:sym typeface="Balthaza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5"/>
          <p:cNvSpPr txBox="1"/>
          <p:nvPr>
            <p:ph idx="1" type="subTitle"/>
          </p:nvPr>
        </p:nvSpPr>
        <p:spPr>
          <a:xfrm>
            <a:off x="2641600" y="3962400"/>
            <a:ext cx="8737600" cy="1752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spcBef>
                <a:spcPts val="360"/>
              </a:spcBef>
              <a:spcAft>
                <a:spcPts val="0"/>
              </a:spcAft>
              <a:buSzPts val="1350"/>
              <a:buChar char="▪"/>
              <a:defRPr/>
            </a:lvl6pPr>
            <a:lvl7pPr lvl="6" algn="l">
              <a:spcBef>
                <a:spcPts val="360"/>
              </a:spcBef>
              <a:spcAft>
                <a:spcPts val="0"/>
              </a:spcAft>
              <a:buSzPts val="1350"/>
              <a:buChar char="▪"/>
              <a:defRPr/>
            </a:lvl7pPr>
            <a:lvl8pPr lvl="7" algn="l">
              <a:spcBef>
                <a:spcPts val="360"/>
              </a:spcBef>
              <a:spcAft>
                <a:spcPts val="0"/>
              </a:spcAft>
              <a:buSzPts val="1350"/>
              <a:buChar char="▪"/>
              <a:defRPr/>
            </a:lvl8pPr>
            <a:lvl9pPr lvl="8" algn="l">
              <a:spcBef>
                <a:spcPts val="360"/>
              </a:spcBef>
              <a:spcAft>
                <a:spcPts val="0"/>
              </a:spcAft>
              <a:buSzPts val="1350"/>
              <a:buChar char="▪"/>
              <a:defRPr/>
            </a:lvl9pPr>
          </a:lstStyle>
          <a:p/>
        </p:txBody>
      </p:sp>
      <p:sp>
        <p:nvSpPr>
          <p:cNvPr id="20" name="Google Shape;20;p95"/>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5"/>
          <p:cNvSpPr txBox="1"/>
          <p:nvPr>
            <p:ph idx="11" type="ftr"/>
          </p:nvPr>
        </p:nvSpPr>
        <p:spPr>
          <a:xfrm>
            <a:off x="4165600" y="6243637"/>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5"/>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05"/>
          <p:cNvSpPr txBox="1"/>
          <p:nvPr>
            <p:ph type="title"/>
          </p:nvPr>
        </p:nvSpPr>
        <p:spPr>
          <a:xfrm>
            <a:off x="609600" y="277812"/>
            <a:ext cx="109728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5"/>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05"/>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05"/>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106"/>
          <p:cNvSpPr txBox="1"/>
          <p:nvPr>
            <p:ph type="title"/>
          </p:nvPr>
        </p:nvSpPr>
        <p:spPr>
          <a:xfrm>
            <a:off x="609600" y="274638"/>
            <a:ext cx="109728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6"/>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87" name="Google Shape;87;p106"/>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27660" lvl="0" marL="457200" algn="l">
              <a:spcBef>
                <a:spcPts val="480"/>
              </a:spcBef>
              <a:spcAft>
                <a:spcPts val="0"/>
              </a:spcAft>
              <a:buSzPts val="1560"/>
              <a:buChar char="■"/>
              <a:defRPr sz="2400"/>
            </a:lvl1pPr>
            <a:lvl2pPr indent="-304800" lvl="1" marL="914400" algn="l">
              <a:spcBef>
                <a:spcPts val="400"/>
              </a:spcBef>
              <a:spcAft>
                <a:spcPts val="0"/>
              </a:spcAft>
              <a:buSzPts val="12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88" name="Google Shape;88;p106"/>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spcBef>
                <a:spcPts val="320"/>
              </a:spcBef>
              <a:spcAft>
                <a:spcPts val="0"/>
              </a:spcAft>
              <a:buSzPts val="1200"/>
              <a:buNone/>
              <a:defRPr b="1" sz="1600"/>
            </a:lvl6pPr>
            <a:lvl7pPr indent="-228600" lvl="6" marL="3200400" algn="l">
              <a:spcBef>
                <a:spcPts val="320"/>
              </a:spcBef>
              <a:spcAft>
                <a:spcPts val="0"/>
              </a:spcAft>
              <a:buSzPts val="1200"/>
              <a:buNone/>
              <a:defRPr b="1" sz="1600"/>
            </a:lvl7pPr>
            <a:lvl8pPr indent="-228600" lvl="7" marL="3657600" algn="l">
              <a:spcBef>
                <a:spcPts val="320"/>
              </a:spcBef>
              <a:spcAft>
                <a:spcPts val="0"/>
              </a:spcAft>
              <a:buSzPts val="1200"/>
              <a:buNone/>
              <a:defRPr b="1" sz="1600"/>
            </a:lvl8pPr>
            <a:lvl9pPr indent="-228600" lvl="8" marL="4114800" algn="l">
              <a:spcBef>
                <a:spcPts val="320"/>
              </a:spcBef>
              <a:spcAft>
                <a:spcPts val="0"/>
              </a:spcAft>
              <a:buSzPts val="1200"/>
              <a:buNone/>
              <a:defRPr b="1" sz="1600"/>
            </a:lvl9pPr>
          </a:lstStyle>
          <a:p/>
        </p:txBody>
      </p:sp>
      <p:sp>
        <p:nvSpPr>
          <p:cNvPr id="89" name="Google Shape;89;p106"/>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27660" lvl="0" marL="457200" algn="l">
              <a:spcBef>
                <a:spcPts val="480"/>
              </a:spcBef>
              <a:spcAft>
                <a:spcPts val="0"/>
              </a:spcAft>
              <a:buSzPts val="1560"/>
              <a:buChar char="■"/>
              <a:defRPr sz="2400"/>
            </a:lvl1pPr>
            <a:lvl2pPr indent="-304800" lvl="1" marL="914400" algn="l">
              <a:spcBef>
                <a:spcPts val="400"/>
              </a:spcBef>
              <a:spcAft>
                <a:spcPts val="0"/>
              </a:spcAft>
              <a:buSzPts val="12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04800" lvl="4" marL="2286000" algn="l">
              <a:spcBef>
                <a:spcPts val="320"/>
              </a:spcBef>
              <a:spcAft>
                <a:spcPts val="0"/>
              </a:spcAft>
              <a:buSzPts val="1200"/>
              <a:buChar char="▪"/>
              <a:defRPr sz="1600"/>
            </a:lvl5pPr>
            <a:lvl6pPr indent="-304800" lvl="5" marL="2743200" algn="l">
              <a:spcBef>
                <a:spcPts val="320"/>
              </a:spcBef>
              <a:spcAft>
                <a:spcPts val="0"/>
              </a:spcAft>
              <a:buSzPts val="1200"/>
              <a:buChar char="▪"/>
              <a:defRPr sz="1600"/>
            </a:lvl6pPr>
            <a:lvl7pPr indent="-304800" lvl="6" marL="3200400" algn="l">
              <a:spcBef>
                <a:spcPts val="320"/>
              </a:spcBef>
              <a:spcAft>
                <a:spcPts val="0"/>
              </a:spcAft>
              <a:buSzPts val="1200"/>
              <a:buChar char="▪"/>
              <a:defRPr sz="1600"/>
            </a:lvl7pPr>
            <a:lvl8pPr indent="-304800" lvl="7" marL="3657600" algn="l">
              <a:spcBef>
                <a:spcPts val="320"/>
              </a:spcBef>
              <a:spcAft>
                <a:spcPts val="0"/>
              </a:spcAft>
              <a:buSzPts val="1200"/>
              <a:buChar char="▪"/>
              <a:defRPr sz="1600"/>
            </a:lvl8pPr>
            <a:lvl9pPr indent="-304800" lvl="8" marL="4114800" algn="l">
              <a:spcBef>
                <a:spcPts val="320"/>
              </a:spcBef>
              <a:spcAft>
                <a:spcPts val="0"/>
              </a:spcAft>
              <a:buSzPts val="1200"/>
              <a:buChar char="▪"/>
              <a:defRPr sz="1600"/>
            </a:lvl9pPr>
          </a:lstStyle>
          <a:p/>
        </p:txBody>
      </p:sp>
      <p:sp>
        <p:nvSpPr>
          <p:cNvPr id="90" name="Google Shape;90;p106"/>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06"/>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6"/>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3" name="Shape 93"/>
        <p:cNvGrpSpPr/>
        <p:nvPr/>
      </p:nvGrpSpPr>
      <p:grpSpPr>
        <a:xfrm>
          <a:off x="0" y="0"/>
          <a:ext cx="0" cy="0"/>
          <a:chOff x="0" y="0"/>
          <a:chExt cx="0" cy="0"/>
        </a:xfrm>
      </p:grpSpPr>
      <p:sp>
        <p:nvSpPr>
          <p:cNvPr id="94" name="Google Shape;94;p107"/>
          <p:cNvSpPr txBox="1"/>
          <p:nvPr>
            <p:ph type="title"/>
          </p:nvPr>
        </p:nvSpPr>
        <p:spPr>
          <a:xfrm>
            <a:off x="609600" y="277812"/>
            <a:ext cx="109728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07"/>
          <p:cNvSpPr txBox="1"/>
          <p:nvPr>
            <p:ph idx="1" type="body"/>
          </p:nvPr>
        </p:nvSpPr>
        <p:spPr>
          <a:xfrm>
            <a:off x="609600" y="1600201"/>
            <a:ext cx="5384800" cy="4530725"/>
          </a:xfrm>
          <a:prstGeom prst="rect">
            <a:avLst/>
          </a:prstGeom>
          <a:noFill/>
          <a:ln>
            <a:noFill/>
          </a:ln>
        </p:spPr>
        <p:txBody>
          <a:bodyPr anchorCtr="0" anchor="t" bIns="45700" lIns="91425" spcFirstLastPara="1" rIns="91425" wrap="square" tIns="45700">
            <a:noAutofit/>
          </a:bodyPr>
          <a:lstStyle>
            <a:lvl1pPr indent="-344170" lvl="0" marL="457200" algn="l">
              <a:spcBef>
                <a:spcPts val="560"/>
              </a:spcBef>
              <a:spcAft>
                <a:spcPts val="0"/>
              </a:spcAft>
              <a:buSzPts val="1820"/>
              <a:buChar char="■"/>
              <a:defRPr sz="2800"/>
            </a:lvl1pPr>
            <a:lvl2pPr indent="-320040" lvl="1" marL="914400" algn="l">
              <a:spcBef>
                <a:spcPts val="480"/>
              </a:spcBef>
              <a:spcAft>
                <a:spcPts val="0"/>
              </a:spcAft>
              <a:buSzPts val="144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96" name="Google Shape;96;p107"/>
          <p:cNvSpPr txBox="1"/>
          <p:nvPr>
            <p:ph idx="2" type="body"/>
          </p:nvPr>
        </p:nvSpPr>
        <p:spPr>
          <a:xfrm>
            <a:off x="6197600" y="1600201"/>
            <a:ext cx="5384800" cy="4530725"/>
          </a:xfrm>
          <a:prstGeom prst="rect">
            <a:avLst/>
          </a:prstGeom>
          <a:noFill/>
          <a:ln>
            <a:noFill/>
          </a:ln>
        </p:spPr>
        <p:txBody>
          <a:bodyPr anchorCtr="0" anchor="t" bIns="45700" lIns="91425" spcFirstLastPara="1" rIns="91425" wrap="square" tIns="45700">
            <a:noAutofit/>
          </a:bodyPr>
          <a:lstStyle>
            <a:lvl1pPr indent="-344170" lvl="0" marL="457200" algn="l">
              <a:spcBef>
                <a:spcPts val="560"/>
              </a:spcBef>
              <a:spcAft>
                <a:spcPts val="0"/>
              </a:spcAft>
              <a:buSzPts val="1820"/>
              <a:buChar char="■"/>
              <a:defRPr sz="2800"/>
            </a:lvl1pPr>
            <a:lvl2pPr indent="-320040" lvl="1" marL="914400" algn="l">
              <a:spcBef>
                <a:spcPts val="480"/>
              </a:spcBef>
              <a:spcAft>
                <a:spcPts val="0"/>
              </a:spcAft>
              <a:buSzPts val="144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14325" lvl="4" marL="2286000" algn="l">
              <a:spcBef>
                <a:spcPts val="360"/>
              </a:spcBef>
              <a:spcAft>
                <a:spcPts val="0"/>
              </a:spcAft>
              <a:buSzPts val="1350"/>
              <a:buChar char="▪"/>
              <a:defRPr sz="1800"/>
            </a:lvl5pPr>
            <a:lvl6pPr indent="-314325" lvl="5" marL="2743200" algn="l">
              <a:spcBef>
                <a:spcPts val="360"/>
              </a:spcBef>
              <a:spcAft>
                <a:spcPts val="0"/>
              </a:spcAft>
              <a:buSzPts val="1350"/>
              <a:buChar char="▪"/>
              <a:defRPr sz="1800"/>
            </a:lvl6pPr>
            <a:lvl7pPr indent="-314325" lvl="6" marL="3200400" algn="l">
              <a:spcBef>
                <a:spcPts val="360"/>
              </a:spcBef>
              <a:spcAft>
                <a:spcPts val="0"/>
              </a:spcAft>
              <a:buSzPts val="1350"/>
              <a:buChar char="▪"/>
              <a:defRPr sz="1800"/>
            </a:lvl7pPr>
            <a:lvl8pPr indent="-314325" lvl="7" marL="3657600" algn="l">
              <a:spcBef>
                <a:spcPts val="360"/>
              </a:spcBef>
              <a:spcAft>
                <a:spcPts val="0"/>
              </a:spcAft>
              <a:buSzPts val="1350"/>
              <a:buChar char="▪"/>
              <a:defRPr sz="1800"/>
            </a:lvl8pPr>
            <a:lvl9pPr indent="-314325" lvl="8" marL="4114800" algn="l">
              <a:spcBef>
                <a:spcPts val="360"/>
              </a:spcBef>
              <a:spcAft>
                <a:spcPts val="0"/>
              </a:spcAft>
              <a:buSzPts val="1350"/>
              <a:buChar char="▪"/>
              <a:defRPr sz="1800"/>
            </a:lvl9pPr>
          </a:lstStyle>
          <a:p/>
        </p:txBody>
      </p:sp>
      <p:sp>
        <p:nvSpPr>
          <p:cNvPr id="97" name="Google Shape;97;p107"/>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07"/>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07"/>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p10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0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300"/>
              <a:buNone/>
              <a:defRPr sz="2000"/>
            </a:lvl1pPr>
            <a:lvl2pPr indent="-228600" lvl="1" marL="914400" algn="l">
              <a:spcBef>
                <a:spcPts val="360"/>
              </a:spcBef>
              <a:spcAft>
                <a:spcPts val="0"/>
              </a:spcAft>
              <a:buSzPts val="108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1050"/>
              <a:buNone/>
              <a:defRPr sz="1400"/>
            </a:lvl5pPr>
            <a:lvl6pPr indent="-228600" lvl="5" marL="2743200" algn="l">
              <a:spcBef>
                <a:spcPts val="280"/>
              </a:spcBef>
              <a:spcAft>
                <a:spcPts val="0"/>
              </a:spcAft>
              <a:buSzPts val="1050"/>
              <a:buNone/>
              <a:defRPr sz="1400"/>
            </a:lvl6pPr>
            <a:lvl7pPr indent="-228600" lvl="6" marL="3200400" algn="l">
              <a:spcBef>
                <a:spcPts val="280"/>
              </a:spcBef>
              <a:spcAft>
                <a:spcPts val="0"/>
              </a:spcAft>
              <a:buSzPts val="1050"/>
              <a:buNone/>
              <a:defRPr sz="1400"/>
            </a:lvl7pPr>
            <a:lvl8pPr indent="-228600" lvl="7" marL="3657600" algn="l">
              <a:spcBef>
                <a:spcPts val="280"/>
              </a:spcBef>
              <a:spcAft>
                <a:spcPts val="0"/>
              </a:spcAft>
              <a:buSzPts val="1050"/>
              <a:buNone/>
              <a:defRPr sz="1400"/>
            </a:lvl8pPr>
            <a:lvl9pPr indent="-228600" lvl="8" marL="4114800" algn="l">
              <a:spcBef>
                <a:spcPts val="280"/>
              </a:spcBef>
              <a:spcAft>
                <a:spcPts val="0"/>
              </a:spcAft>
              <a:buSzPts val="1050"/>
              <a:buNone/>
              <a:defRPr sz="1400"/>
            </a:lvl9pPr>
          </a:lstStyle>
          <a:p/>
        </p:txBody>
      </p:sp>
      <p:sp>
        <p:nvSpPr>
          <p:cNvPr id="103" name="Google Shape;103;p108"/>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08"/>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08"/>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97"/>
          <p:cNvSpPr txBox="1"/>
          <p:nvPr>
            <p:ph type="title"/>
          </p:nvPr>
        </p:nvSpPr>
        <p:spPr>
          <a:xfrm>
            <a:off x="609600" y="277812"/>
            <a:ext cx="109728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3200">
                <a:solidFill>
                  <a:srgbClr val="C00000"/>
                </a:solidFill>
                <a:latin typeface="Constantia"/>
                <a:ea typeface="Constantia"/>
                <a:cs typeface="Constantia"/>
                <a:sym typeface="Constant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7"/>
          <p:cNvSpPr txBox="1"/>
          <p:nvPr>
            <p:ph idx="1" type="body"/>
          </p:nvPr>
        </p:nvSpPr>
        <p:spPr>
          <a:xfrm>
            <a:off x="609600" y="1600200"/>
            <a:ext cx="10972800" cy="4530725"/>
          </a:xfrm>
          <a:prstGeom prst="rect">
            <a:avLst/>
          </a:prstGeom>
          <a:noFill/>
          <a:ln>
            <a:noFill/>
          </a:ln>
        </p:spPr>
        <p:txBody>
          <a:bodyPr anchorCtr="0" anchor="t" bIns="45700" lIns="91425" spcFirstLastPara="1" rIns="91425" wrap="square" tIns="45700">
            <a:noAutofit/>
          </a:bodyPr>
          <a:lstStyle>
            <a:lvl1pPr indent="-331787" lvl="0" marL="457200" algn="l">
              <a:spcBef>
                <a:spcPts val="500"/>
              </a:spcBef>
              <a:spcAft>
                <a:spcPts val="0"/>
              </a:spcAft>
              <a:buSzPts val="1625"/>
              <a:buChar char="■"/>
              <a:defRPr sz="2500"/>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34" name="Google Shape;34;p97"/>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7"/>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97"/>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7" name="Shape 37"/>
        <p:cNvGrpSpPr/>
        <p:nvPr/>
      </p:nvGrpSpPr>
      <p:grpSpPr>
        <a:xfrm>
          <a:off x="0" y="0"/>
          <a:ext cx="0" cy="0"/>
          <a:chOff x="0" y="0"/>
          <a:chExt cx="0" cy="0"/>
        </a:xfrm>
      </p:grpSpPr>
      <p:sp>
        <p:nvSpPr>
          <p:cNvPr id="38" name="Google Shape;38;p98"/>
          <p:cNvSpPr txBox="1"/>
          <p:nvPr>
            <p:ph type="title"/>
          </p:nvPr>
        </p:nvSpPr>
        <p:spPr>
          <a:xfrm>
            <a:off x="609600" y="277814"/>
            <a:ext cx="109728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8"/>
          <p:cNvSpPr txBox="1"/>
          <p:nvPr>
            <p:ph idx="1" type="body"/>
          </p:nvPr>
        </p:nvSpPr>
        <p:spPr>
          <a:xfrm>
            <a:off x="609600" y="1600201"/>
            <a:ext cx="53848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40" name="Google Shape;40;p98"/>
          <p:cNvSpPr txBox="1"/>
          <p:nvPr>
            <p:ph idx="2" type="body"/>
          </p:nvPr>
        </p:nvSpPr>
        <p:spPr>
          <a:xfrm>
            <a:off x="6197600" y="1600201"/>
            <a:ext cx="5384800" cy="4530725"/>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41" name="Google Shape;41;p98"/>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8"/>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98"/>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44" name="Shape 44"/>
        <p:cNvGrpSpPr/>
        <p:nvPr/>
      </p:nvGrpSpPr>
      <p:grpSpPr>
        <a:xfrm>
          <a:off x="0" y="0"/>
          <a:ext cx="0" cy="0"/>
          <a:chOff x="0" y="0"/>
          <a:chExt cx="0" cy="0"/>
        </a:xfrm>
      </p:grpSpPr>
      <p:sp>
        <p:nvSpPr>
          <p:cNvPr id="45" name="Google Shape;45;p99"/>
          <p:cNvSpPr txBox="1"/>
          <p:nvPr>
            <p:ph type="title"/>
          </p:nvPr>
        </p:nvSpPr>
        <p:spPr>
          <a:xfrm>
            <a:off x="609600" y="277814"/>
            <a:ext cx="109728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3200">
                <a:solidFill>
                  <a:srgbClr val="C00000"/>
                </a:solidFill>
                <a:latin typeface="Constantia"/>
                <a:ea typeface="Constantia"/>
                <a:cs typeface="Constantia"/>
                <a:sym typeface="Constanti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99"/>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99"/>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9"/>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 name="Shape 49"/>
        <p:cNvGrpSpPr/>
        <p:nvPr/>
      </p:nvGrpSpPr>
      <p:grpSpPr>
        <a:xfrm>
          <a:off x="0" y="0"/>
          <a:ext cx="0" cy="0"/>
          <a:chOff x="0" y="0"/>
          <a:chExt cx="0" cy="0"/>
        </a:xfrm>
      </p:grpSpPr>
      <p:sp>
        <p:nvSpPr>
          <p:cNvPr id="50" name="Google Shape;50;p100"/>
          <p:cNvSpPr txBox="1"/>
          <p:nvPr>
            <p:ph type="title"/>
          </p:nvPr>
        </p:nvSpPr>
        <p:spPr>
          <a:xfrm rot="5400000">
            <a:off x="7284244" y="1832769"/>
            <a:ext cx="5853112" cy="2743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00"/>
          <p:cNvSpPr txBox="1"/>
          <p:nvPr>
            <p:ph idx="1" type="body"/>
          </p:nvPr>
        </p:nvSpPr>
        <p:spPr>
          <a:xfrm rot="5400000">
            <a:off x="1696244" y="-808831"/>
            <a:ext cx="5853112" cy="80264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52" name="Google Shape;52;p100"/>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0"/>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0"/>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5" name="Shape 55"/>
        <p:cNvGrpSpPr/>
        <p:nvPr/>
      </p:nvGrpSpPr>
      <p:grpSpPr>
        <a:xfrm>
          <a:off x="0" y="0"/>
          <a:ext cx="0" cy="0"/>
          <a:chOff x="0" y="0"/>
          <a:chExt cx="0" cy="0"/>
        </a:xfrm>
      </p:grpSpPr>
      <p:sp>
        <p:nvSpPr>
          <p:cNvPr id="56" name="Google Shape;56;p101"/>
          <p:cNvSpPr txBox="1"/>
          <p:nvPr>
            <p:ph type="title"/>
          </p:nvPr>
        </p:nvSpPr>
        <p:spPr>
          <a:xfrm>
            <a:off x="609600" y="277812"/>
            <a:ext cx="10972800" cy="11398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1"/>
          <p:cNvSpPr txBox="1"/>
          <p:nvPr>
            <p:ph idx="1" type="body"/>
          </p:nvPr>
        </p:nvSpPr>
        <p:spPr>
          <a:xfrm rot="5400000">
            <a:off x="3830638" y="-1620837"/>
            <a:ext cx="4530725" cy="10972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14325" lvl="5" marL="2743200" algn="l">
              <a:spcBef>
                <a:spcPts val="360"/>
              </a:spcBef>
              <a:spcAft>
                <a:spcPts val="0"/>
              </a:spcAft>
              <a:buSzPts val="1350"/>
              <a:buChar char="▪"/>
              <a:defRPr/>
            </a:lvl6pPr>
            <a:lvl7pPr indent="-314325" lvl="6" marL="3200400" algn="l">
              <a:spcBef>
                <a:spcPts val="360"/>
              </a:spcBef>
              <a:spcAft>
                <a:spcPts val="0"/>
              </a:spcAft>
              <a:buSzPts val="1350"/>
              <a:buChar char="▪"/>
              <a:defRPr/>
            </a:lvl7pPr>
            <a:lvl8pPr indent="-314325" lvl="7" marL="3657600" algn="l">
              <a:spcBef>
                <a:spcPts val="360"/>
              </a:spcBef>
              <a:spcAft>
                <a:spcPts val="0"/>
              </a:spcAft>
              <a:buSzPts val="1350"/>
              <a:buChar char="▪"/>
              <a:defRPr/>
            </a:lvl8pPr>
            <a:lvl9pPr indent="-314325" lvl="8" marL="4114800" algn="l">
              <a:spcBef>
                <a:spcPts val="360"/>
              </a:spcBef>
              <a:spcAft>
                <a:spcPts val="0"/>
              </a:spcAft>
              <a:buSzPts val="1350"/>
              <a:buChar char="▪"/>
              <a:defRPr/>
            </a:lvl9pPr>
          </a:lstStyle>
          <a:p/>
        </p:txBody>
      </p:sp>
      <p:sp>
        <p:nvSpPr>
          <p:cNvPr id="58" name="Google Shape;58;p101"/>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1"/>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1"/>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2"/>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2"/>
          <p:cNvSpPr/>
          <p:nvPr>
            <p:ph idx="2" type="pic"/>
          </p:nvPr>
        </p:nvSpPr>
        <p:spPr>
          <a:xfrm>
            <a:off x="2389717" y="612775"/>
            <a:ext cx="7315200" cy="4114800"/>
          </a:xfrm>
          <a:prstGeom prst="rect">
            <a:avLst/>
          </a:prstGeom>
          <a:noFill/>
          <a:ln>
            <a:noFill/>
          </a:ln>
        </p:spPr>
      </p:sp>
      <p:sp>
        <p:nvSpPr>
          <p:cNvPr id="64" name="Google Shape;64;p102"/>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10"/>
              <a:buNone/>
              <a:defRPr sz="1400"/>
            </a:lvl1pPr>
            <a:lvl2pPr indent="-228600" lvl="1" marL="914400" algn="l">
              <a:spcBef>
                <a:spcPts val="240"/>
              </a:spcBef>
              <a:spcAft>
                <a:spcPts val="0"/>
              </a:spcAft>
              <a:buSzPts val="72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65" name="Google Shape;65;p102"/>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2"/>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2"/>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103"/>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3"/>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23850" lvl="5" marL="2743200" algn="l">
              <a:spcBef>
                <a:spcPts val="400"/>
              </a:spcBef>
              <a:spcAft>
                <a:spcPts val="0"/>
              </a:spcAft>
              <a:buSzPts val="1500"/>
              <a:buChar char="▪"/>
              <a:defRPr sz="2000"/>
            </a:lvl6pPr>
            <a:lvl7pPr indent="-323850" lvl="6" marL="3200400" algn="l">
              <a:spcBef>
                <a:spcPts val="400"/>
              </a:spcBef>
              <a:spcAft>
                <a:spcPts val="0"/>
              </a:spcAft>
              <a:buSzPts val="1500"/>
              <a:buChar char="▪"/>
              <a:defRPr sz="2000"/>
            </a:lvl7pPr>
            <a:lvl8pPr indent="-323850" lvl="7" marL="3657600" algn="l">
              <a:spcBef>
                <a:spcPts val="400"/>
              </a:spcBef>
              <a:spcAft>
                <a:spcPts val="0"/>
              </a:spcAft>
              <a:buSzPts val="1500"/>
              <a:buChar char="▪"/>
              <a:defRPr sz="2000"/>
            </a:lvl8pPr>
            <a:lvl9pPr indent="-323850" lvl="8" marL="4114800" algn="l">
              <a:spcBef>
                <a:spcPts val="400"/>
              </a:spcBef>
              <a:spcAft>
                <a:spcPts val="0"/>
              </a:spcAft>
              <a:buSzPts val="1500"/>
              <a:buChar char="▪"/>
              <a:defRPr sz="2000"/>
            </a:lvl9pPr>
          </a:lstStyle>
          <a:p/>
        </p:txBody>
      </p:sp>
      <p:sp>
        <p:nvSpPr>
          <p:cNvPr id="71" name="Google Shape;71;p103"/>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10"/>
              <a:buNone/>
              <a:defRPr sz="1400"/>
            </a:lvl1pPr>
            <a:lvl2pPr indent="-228600" lvl="1" marL="914400" algn="l">
              <a:spcBef>
                <a:spcPts val="240"/>
              </a:spcBef>
              <a:spcAft>
                <a:spcPts val="0"/>
              </a:spcAft>
              <a:buSzPts val="72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675"/>
              <a:buNone/>
              <a:defRPr sz="900"/>
            </a:lvl5pPr>
            <a:lvl6pPr indent="-228600" lvl="5" marL="2743200" algn="l">
              <a:spcBef>
                <a:spcPts val="180"/>
              </a:spcBef>
              <a:spcAft>
                <a:spcPts val="0"/>
              </a:spcAft>
              <a:buSzPts val="675"/>
              <a:buNone/>
              <a:defRPr sz="900"/>
            </a:lvl6pPr>
            <a:lvl7pPr indent="-228600" lvl="6" marL="3200400" algn="l">
              <a:spcBef>
                <a:spcPts val="180"/>
              </a:spcBef>
              <a:spcAft>
                <a:spcPts val="0"/>
              </a:spcAft>
              <a:buSzPts val="675"/>
              <a:buNone/>
              <a:defRPr sz="900"/>
            </a:lvl7pPr>
            <a:lvl8pPr indent="-228600" lvl="7" marL="3657600" algn="l">
              <a:spcBef>
                <a:spcPts val="180"/>
              </a:spcBef>
              <a:spcAft>
                <a:spcPts val="0"/>
              </a:spcAft>
              <a:buSzPts val="675"/>
              <a:buNone/>
              <a:defRPr sz="900"/>
            </a:lvl8pPr>
            <a:lvl9pPr indent="-228600" lvl="8" marL="4114800" algn="l">
              <a:spcBef>
                <a:spcPts val="180"/>
              </a:spcBef>
              <a:spcAft>
                <a:spcPts val="0"/>
              </a:spcAft>
              <a:buSzPts val="675"/>
              <a:buNone/>
              <a:defRPr sz="900"/>
            </a:lvl9pPr>
          </a:lstStyle>
          <a:p/>
        </p:txBody>
      </p:sp>
      <p:sp>
        <p:nvSpPr>
          <p:cNvPr id="72" name="Google Shape;72;p103"/>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3"/>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3"/>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04"/>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atin typeface="Constantia"/>
                <a:ea typeface="Constantia"/>
                <a:cs typeface="Constantia"/>
                <a:sym typeface="Constant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4"/>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04"/>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3.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4"/>
          <p:cNvSpPr/>
          <p:nvPr/>
        </p:nvSpPr>
        <p:spPr>
          <a:xfrm>
            <a:off x="812800" y="1219200"/>
            <a:ext cx="105664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524288"/>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1" name="Google Shape;11;p94"/>
          <p:cNvCxnSpPr/>
          <p:nvPr/>
        </p:nvCxnSpPr>
        <p:spPr>
          <a:xfrm>
            <a:off x="2641600" y="3962400"/>
            <a:ext cx="8682037" cy="0"/>
          </a:xfrm>
          <a:prstGeom prst="straightConnector1">
            <a:avLst/>
          </a:prstGeom>
          <a:noFill/>
          <a:ln cap="flat" cmpd="sng" w="19050">
            <a:solidFill>
              <a:schemeClr val="accent1"/>
            </a:solidFill>
            <a:prstDash val="solid"/>
            <a:miter lim="800000"/>
            <a:headEnd len="med" w="med" type="none"/>
            <a:tailEnd len="med" w="med" type="none"/>
          </a:ln>
        </p:spPr>
      </p:cxnSp>
      <p:sp>
        <p:nvSpPr>
          <p:cNvPr id="12" name="Google Shape;12;p94"/>
          <p:cNvSpPr txBox="1"/>
          <p:nvPr>
            <p:ph type="title"/>
          </p:nvPr>
        </p:nvSpPr>
        <p:spPr>
          <a:xfrm>
            <a:off x="609600" y="277812"/>
            <a:ext cx="109728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1pPr>
            <a:lvl2pPr lvl="1"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2pPr>
            <a:lvl3pPr lvl="2"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3pPr>
            <a:lvl4pPr lvl="3"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4pPr>
            <a:lvl5pPr lvl="4"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3" name="Google Shape;13;p94"/>
          <p:cNvSpPr txBox="1"/>
          <p:nvPr>
            <p:ph idx="1" type="body"/>
          </p:nvPr>
        </p:nvSpPr>
        <p:spPr>
          <a:xfrm>
            <a:off x="609600" y="1600200"/>
            <a:ext cx="109728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Libre Franklin"/>
                <a:ea typeface="Libre Franklin"/>
                <a:cs typeface="Libre Franklin"/>
                <a:sym typeface="Libre Franklin"/>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Libre Franklin"/>
                <a:ea typeface="Libre Franklin"/>
                <a:cs typeface="Libre Franklin"/>
                <a:sym typeface="Libre Franklin"/>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Libre Franklin"/>
                <a:ea typeface="Libre Franklin"/>
                <a:cs typeface="Libre Franklin"/>
                <a:sym typeface="Libre Franklin"/>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Libre Franklin"/>
                <a:ea typeface="Libre Franklin"/>
                <a:cs typeface="Libre Franklin"/>
                <a:sym typeface="Libre Franklin"/>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5pPr>
            <a:lvl6pPr indent="-323850" lvl="5" marL="27432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6pPr>
            <a:lvl7pPr indent="-323850" lvl="6" marL="32004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7pPr>
            <a:lvl8pPr indent="-323850" lvl="7" marL="36576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8pPr>
            <a:lvl9pPr indent="-323850" lvl="8" marL="41148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9pPr>
          </a:lstStyle>
          <a:p/>
        </p:txBody>
      </p:sp>
      <p:sp>
        <p:nvSpPr>
          <p:cNvPr id="14" name="Google Shape;14;p94"/>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94"/>
          <p:cNvSpPr txBox="1"/>
          <p:nvPr>
            <p:ph idx="11" type="ftr"/>
          </p:nvPr>
        </p:nvSpPr>
        <p:spPr>
          <a:xfrm>
            <a:off x="4165600" y="6243637"/>
            <a:ext cx="3860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94"/>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
        <p:nvSpPr>
          <p:cNvPr id="24" name="Google Shape;24;p96"/>
          <p:cNvSpPr txBox="1"/>
          <p:nvPr>
            <p:ph type="title"/>
          </p:nvPr>
        </p:nvSpPr>
        <p:spPr>
          <a:xfrm>
            <a:off x="609600" y="277812"/>
            <a:ext cx="10972800" cy="1139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1pPr>
            <a:lvl2pPr lvl="1"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2pPr>
            <a:lvl3pPr lvl="2"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3pPr>
            <a:lvl4pPr lvl="3"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4pPr>
            <a:lvl5pPr lvl="4" marR="0" rtl="0" algn="l">
              <a:spcBef>
                <a:spcPts val="0"/>
              </a:spcBef>
              <a:spcAft>
                <a:spcPts val="0"/>
              </a:spcAft>
              <a:buSzPts val="1400"/>
              <a:buNone/>
              <a:defRPr b="0" i="0" sz="4200" u="none" cap="none" strike="noStrike">
                <a:solidFill>
                  <a:schemeClr val="dk2"/>
                </a:solidFill>
                <a:latin typeface="Constantia"/>
                <a:ea typeface="Constantia"/>
                <a:cs typeface="Constantia"/>
                <a:sym typeface="Constantia"/>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25" name="Google Shape;25;p96"/>
          <p:cNvSpPr txBox="1"/>
          <p:nvPr>
            <p:ph idx="1" type="body"/>
          </p:nvPr>
        </p:nvSpPr>
        <p:spPr>
          <a:xfrm>
            <a:off x="609600" y="1600200"/>
            <a:ext cx="10972800" cy="4530725"/>
          </a:xfrm>
          <a:prstGeom prst="rect">
            <a:avLst/>
          </a:prstGeom>
          <a:noFill/>
          <a:ln>
            <a:noFill/>
          </a:ln>
        </p:spPr>
        <p:txBody>
          <a:bodyPr anchorCtr="0" anchor="t" bIns="45700" lIns="91425" spcFirstLastPara="1" rIns="91425" wrap="square" tIns="45700">
            <a:noAutofit/>
          </a:bodyPr>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Libre Franklin"/>
                <a:ea typeface="Libre Franklin"/>
                <a:cs typeface="Libre Franklin"/>
                <a:sym typeface="Libre Franklin"/>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Libre Franklin"/>
                <a:ea typeface="Libre Franklin"/>
                <a:cs typeface="Libre Franklin"/>
                <a:sym typeface="Libre Franklin"/>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Libre Franklin"/>
                <a:ea typeface="Libre Franklin"/>
                <a:cs typeface="Libre Franklin"/>
                <a:sym typeface="Libre Franklin"/>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Libre Franklin"/>
                <a:ea typeface="Libre Franklin"/>
                <a:cs typeface="Libre Franklin"/>
                <a:sym typeface="Libre Franklin"/>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5pPr>
            <a:lvl6pPr indent="-323850" lvl="5" marL="27432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6pPr>
            <a:lvl7pPr indent="-323850" lvl="6" marL="32004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7pPr>
            <a:lvl8pPr indent="-323850" lvl="7" marL="36576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8pPr>
            <a:lvl9pPr indent="-323850" lvl="8" marL="41148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Libre Franklin"/>
                <a:ea typeface="Libre Franklin"/>
                <a:cs typeface="Libre Franklin"/>
                <a:sym typeface="Libre Franklin"/>
              </a:defRPr>
            </a:lvl9pPr>
          </a:lstStyle>
          <a:p/>
        </p:txBody>
      </p:sp>
      <p:sp>
        <p:nvSpPr>
          <p:cNvPr id="26" name="Google Shape;26;p96"/>
          <p:cNvSpPr txBox="1"/>
          <p:nvPr>
            <p:ph idx="10" type="dt"/>
          </p:nvPr>
        </p:nvSpPr>
        <p:spPr>
          <a:xfrm>
            <a:off x="609600" y="6243637"/>
            <a:ext cx="2844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Constantia"/>
                <a:ea typeface="Constantia"/>
                <a:cs typeface="Constantia"/>
                <a:sym typeface="Constantia"/>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96"/>
          <p:cNvSpPr txBox="1"/>
          <p:nvPr>
            <p:ph idx="11" type="ftr"/>
          </p:nvPr>
        </p:nvSpPr>
        <p:spPr>
          <a:xfrm>
            <a:off x="4165600" y="6248400"/>
            <a:ext cx="3860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 name="Google Shape;28;p96"/>
          <p:cNvSpPr txBox="1"/>
          <p:nvPr>
            <p:ph idx="12" type="sldNum"/>
          </p:nvPr>
        </p:nvSpPr>
        <p:spPr>
          <a:xfrm>
            <a:off x="8737600" y="6243637"/>
            <a:ext cx="28448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chemeClr val="dk1"/>
              </a:buClr>
              <a:buSzPts val="1200"/>
              <a:buFont typeface="Garamond"/>
              <a:buNone/>
              <a:defRPr b="0" i="0" sz="1200" u="non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29" name="Google Shape;29;p96"/>
          <p:cNvSpPr/>
          <p:nvPr/>
        </p:nvSpPr>
        <p:spPr>
          <a:xfrm>
            <a:off x="508000" y="228600"/>
            <a:ext cx="109728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524288"/>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30" name="Google Shape;30;p96"/>
          <p:cNvCxnSpPr/>
          <p:nvPr/>
        </p:nvCxnSpPr>
        <p:spPr>
          <a:xfrm>
            <a:off x="609600" y="6172200"/>
            <a:ext cx="10972800" cy="0"/>
          </a:xfrm>
          <a:prstGeom prst="straightConnector1">
            <a:avLst/>
          </a:prstGeom>
          <a:noFill/>
          <a:ln cap="flat" cmpd="sng" w="19050">
            <a:solidFill>
              <a:schemeClr val="accent1"/>
            </a:solidFill>
            <a:prstDash val="solid"/>
            <a:miter lim="800000"/>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hyperlink" Target="http://www.w3schools.com/" TargetMode="External"/><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5.png"/><Relationship Id="rId6"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4.png"/><Relationship Id="rId6"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6.png"/><Relationship Id="rId6"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7.png"/><Relationship Id="rId6"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1.png"/><Relationship Id="rId6"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0.png"/><Relationship Id="rId6"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7.png"/><Relationship Id="rId6" Type="http://schemas.openxmlformats.org/officeDocument/2006/relationships/image" Target="../media/image32.png"/><Relationship Id="rId7" Type="http://schemas.openxmlformats.org/officeDocument/2006/relationships/image" Target="../media/image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C:\Users\parul\Desktop\temp.png" id="110" name="Google Shape;110;p1"/>
          <p:cNvPicPr preferRelativeResize="0"/>
          <p:nvPr/>
        </p:nvPicPr>
        <p:blipFill rotWithShape="1">
          <a:blip r:embed="rId3">
            <a:alphaModFix/>
          </a:blip>
          <a:srcRect b="0" l="0" r="0" t="0"/>
          <a:stretch/>
        </p:blipFill>
        <p:spPr>
          <a:xfrm>
            <a:off x="0" y="0"/>
            <a:ext cx="12192000" cy="6900862"/>
          </a:xfrm>
          <a:prstGeom prst="rect">
            <a:avLst/>
          </a:prstGeom>
          <a:noFill/>
          <a:ln>
            <a:noFill/>
          </a:ln>
        </p:spPr>
      </p:pic>
      <p:sp>
        <p:nvSpPr>
          <p:cNvPr id="111" name="Google Shape;111;p1"/>
          <p:cNvSpPr txBox="1"/>
          <p:nvPr/>
        </p:nvSpPr>
        <p:spPr>
          <a:xfrm>
            <a:off x="1524000" y="1844675"/>
            <a:ext cx="9144000" cy="7985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0"/>
              <a:buFont typeface="Calibri"/>
              <a:buNone/>
            </a:pPr>
            <a:r>
              <a:rPr b="1" i="0" lang="en-US" sz="3500" u="none">
                <a:solidFill>
                  <a:schemeClr val="dk1"/>
                </a:solidFill>
                <a:latin typeface="Calibri"/>
                <a:ea typeface="Calibri"/>
                <a:cs typeface="Calibri"/>
                <a:sym typeface="Calibri"/>
              </a:rPr>
              <a:t>WEB PROGRAMMING (203105353)</a:t>
            </a:r>
            <a:endParaRPr/>
          </a:p>
        </p:txBody>
      </p:sp>
      <p:sp>
        <p:nvSpPr>
          <p:cNvPr id="112" name="Google Shape;112;p1"/>
          <p:cNvSpPr txBox="1"/>
          <p:nvPr/>
        </p:nvSpPr>
        <p:spPr>
          <a:xfrm>
            <a:off x="2036762" y="2854325"/>
            <a:ext cx="8118475" cy="7699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Calibri"/>
              <a:buNone/>
            </a:pPr>
            <a:r>
              <a:rPr b="1" i="0" lang="en-US" sz="2200" u="none">
                <a:solidFill>
                  <a:srgbClr val="000000"/>
                </a:solidFill>
                <a:latin typeface="Calibri"/>
                <a:ea typeface="Calibri"/>
                <a:cs typeface="Calibri"/>
                <a:sym typeface="Calibri"/>
              </a:rPr>
              <a:t>Prof. Vaibhav Suryawanshi, </a:t>
            </a:r>
            <a:r>
              <a:rPr b="0" i="0" lang="en-US" sz="2200" u="none">
                <a:solidFill>
                  <a:srgbClr val="000000"/>
                </a:solidFill>
                <a:latin typeface="Calibri"/>
                <a:ea typeface="Calibri"/>
                <a:cs typeface="Calibri"/>
                <a:sym typeface="Calibri"/>
              </a:rPr>
              <a:t>Assistant Professor,</a:t>
            </a:r>
            <a:endParaRPr/>
          </a:p>
          <a:p>
            <a:pPr indent="0" lvl="0" marL="0" marR="0" rtl="0" algn="ctr">
              <a:lnSpc>
                <a:spcPct val="100000"/>
              </a:lnSpc>
              <a:spcBef>
                <a:spcPts val="0"/>
              </a:spcBef>
              <a:spcAft>
                <a:spcPts val="0"/>
              </a:spcAft>
              <a:buClr>
                <a:srgbClr val="000000"/>
              </a:buClr>
              <a:buSzPts val="2200"/>
              <a:buFont typeface="Calibri"/>
              <a:buNone/>
            </a:pPr>
            <a:r>
              <a:rPr b="0" i="0" lang="en-US" sz="2200" u="none">
                <a:solidFill>
                  <a:srgbClr val="000000"/>
                </a:solidFill>
                <a:latin typeface="Calibri"/>
                <a:ea typeface="Calibri"/>
                <a:cs typeface="Calibri"/>
                <a:sym typeface="Calibri"/>
              </a:rPr>
              <a:t>DEPARTMENT OF COMPUTER SCIENCE &amp; ENGINEERING</a:t>
            </a:r>
            <a:endParaRPr/>
          </a:p>
        </p:txBody>
      </p:sp>
      <p:pic>
        <p:nvPicPr>
          <p:cNvPr descr="C:\Users\parul\Desktop\Registered Logosd.png" id="113" name="Google Shape;113;p1"/>
          <p:cNvPicPr preferRelativeResize="0"/>
          <p:nvPr/>
        </p:nvPicPr>
        <p:blipFill rotWithShape="1">
          <a:blip r:embed="rId4">
            <a:alphaModFix/>
          </a:blip>
          <a:srcRect b="0" l="0" r="0" t="0"/>
          <a:stretch/>
        </p:blipFill>
        <p:spPr>
          <a:xfrm>
            <a:off x="4367212" y="500062"/>
            <a:ext cx="3529012" cy="984250"/>
          </a:xfrm>
          <a:prstGeom prst="rect">
            <a:avLst/>
          </a:prstGeom>
          <a:noFill/>
          <a:ln>
            <a:noFill/>
          </a:ln>
        </p:spPr>
      </p:pic>
      <p:grpSp>
        <p:nvGrpSpPr>
          <p:cNvPr id="114" name="Google Shape;114;p1"/>
          <p:cNvGrpSpPr/>
          <p:nvPr/>
        </p:nvGrpSpPr>
        <p:grpSpPr>
          <a:xfrm>
            <a:off x="1890712" y="2692400"/>
            <a:ext cx="8410575" cy="93662"/>
            <a:chOff x="1428728" y="2571744"/>
            <a:chExt cx="6309404" cy="94298"/>
          </a:xfrm>
        </p:grpSpPr>
        <p:cxnSp>
          <p:nvCxnSpPr>
            <p:cNvPr id="115" name="Google Shape;115;p1"/>
            <p:cNvCxnSpPr/>
            <p:nvPr/>
          </p:nvCxnSpPr>
          <p:spPr>
            <a:xfrm>
              <a:off x="1428728" y="2618094"/>
              <a:ext cx="6287177" cy="1598"/>
            </a:xfrm>
            <a:prstGeom prst="straightConnector1">
              <a:avLst/>
            </a:prstGeom>
            <a:noFill/>
            <a:ln cap="flat" cmpd="sng" w="9525">
              <a:solidFill>
                <a:srgbClr val="000000"/>
              </a:solidFill>
              <a:prstDash val="solid"/>
              <a:miter lim="800000"/>
              <a:headEnd len="med" w="med" type="none"/>
              <a:tailEnd len="med" w="med" type="none"/>
            </a:ln>
          </p:spPr>
        </p:cxnSp>
        <p:sp>
          <p:nvSpPr>
            <p:cNvPr id="116" name="Google Shape;116;p1"/>
            <p:cNvSpPr/>
            <p:nvPr/>
          </p:nvSpPr>
          <p:spPr>
            <a:xfrm rot="10800000">
              <a:off x="1428728" y="2571744"/>
              <a:ext cx="93672" cy="9429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7" name="Google Shape;117;p1"/>
            <p:cNvSpPr/>
            <p:nvPr/>
          </p:nvSpPr>
          <p:spPr>
            <a:xfrm rot="10800000">
              <a:off x="7644459" y="2571744"/>
              <a:ext cx="93673" cy="94298"/>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pic>
        <p:nvPicPr>
          <p:cNvPr id="118" name="Google Shape;118;p1"/>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C:\Users\parul\Desktop\Digital Learning Content.png" id="228" name="Google Shape;228;p10"/>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229" name="Google Shape;229;p10"/>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230" name="Google Shape;230;p10"/>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Text-HTML Formatting Elements-Example</a:t>
            </a:r>
            <a:br>
              <a:rPr b="0" i="0" lang="en-US" sz="3200" u="none">
                <a:solidFill>
                  <a:schemeClr val="dk1"/>
                </a:solidFill>
                <a:latin typeface="Arial"/>
                <a:ea typeface="Arial"/>
                <a:cs typeface="Arial"/>
                <a:sym typeface="Arial"/>
              </a:rPr>
            </a:br>
            <a:endParaRPr/>
          </a:p>
        </p:txBody>
      </p:sp>
      <p:sp>
        <p:nvSpPr>
          <p:cNvPr id="231" name="Google Shape;231;p10"/>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2" name="Google Shape;232;p10"/>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3" name="Google Shape;233;p10"/>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4" name="Google Shape;234;p10"/>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5" name="Google Shape;235;p10"/>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236" name="Google Shape;236;p10"/>
          <p:cNvSpPr txBox="1"/>
          <p:nvPr/>
        </p:nvSpPr>
        <p:spPr>
          <a:xfrm>
            <a:off x="263525" y="1844675"/>
            <a:ext cx="106568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OUTPUT:  </a:t>
            </a:r>
            <a:endParaRPr/>
          </a:p>
        </p:txBody>
      </p:sp>
      <p:pic>
        <p:nvPicPr>
          <p:cNvPr id="237" name="Google Shape;237;p10"/>
          <p:cNvPicPr preferRelativeResize="0"/>
          <p:nvPr/>
        </p:nvPicPr>
        <p:blipFill rotWithShape="1">
          <a:blip r:embed="rId5">
            <a:alphaModFix/>
          </a:blip>
          <a:srcRect b="12804" l="25494" r="35677" t="23095"/>
          <a:stretch/>
        </p:blipFill>
        <p:spPr>
          <a:xfrm>
            <a:off x="1703388" y="2060575"/>
            <a:ext cx="7129462" cy="4608513"/>
          </a:xfrm>
          <a:prstGeom prst="rect">
            <a:avLst/>
          </a:prstGeom>
          <a:noFill/>
          <a:ln cap="flat" cmpd="sng" w="9525">
            <a:solidFill>
              <a:srgbClr val="005390"/>
            </a:solidFill>
            <a:prstDash val="solid"/>
            <a:miter lim="800000"/>
            <a:headEnd len="sm" w="sm" type="none"/>
            <a:tailEnd len="sm" w="sm" type="none"/>
          </a:ln>
        </p:spPr>
      </p:pic>
      <p:pic>
        <p:nvPicPr>
          <p:cNvPr id="238" name="Google Shape;238;p10"/>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C:\Users\parul\Desktop\Digital Learning Content.png" id="243" name="Google Shape;243;p11"/>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244" name="Google Shape;244;p11"/>
          <p:cNvPicPr preferRelativeResize="0"/>
          <p:nvPr/>
        </p:nvPicPr>
        <p:blipFill rotWithShape="1">
          <a:blip r:embed="rId4">
            <a:alphaModFix/>
          </a:blip>
          <a:srcRect b="0" l="0" r="0" t="0"/>
          <a:stretch/>
        </p:blipFill>
        <p:spPr>
          <a:xfrm>
            <a:off x="192087" y="2176462"/>
            <a:ext cx="11999912" cy="4724400"/>
          </a:xfrm>
          <a:prstGeom prst="rect">
            <a:avLst/>
          </a:prstGeom>
          <a:noFill/>
          <a:ln>
            <a:noFill/>
          </a:ln>
        </p:spPr>
      </p:pic>
      <p:sp>
        <p:nvSpPr>
          <p:cNvPr id="245" name="Google Shape;245;p11"/>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alibri"/>
              <a:buNone/>
            </a:pPr>
            <a:r>
              <a:rPr b="1" i="0" lang="en-US" sz="3200" u="none">
                <a:solidFill>
                  <a:schemeClr val="lt1"/>
                </a:solidFill>
                <a:latin typeface="Calibri"/>
                <a:ea typeface="Calibri"/>
                <a:cs typeface="Calibri"/>
                <a:sym typeface="Calibri"/>
              </a:rPr>
              <a:t>Hyperlink</a:t>
            </a:r>
            <a:endParaRPr/>
          </a:p>
        </p:txBody>
      </p:sp>
      <p:sp>
        <p:nvSpPr>
          <p:cNvPr id="246" name="Google Shape;246;p11"/>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7" name="Google Shape;247;p11"/>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8" name="Google Shape;248;p11"/>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49" name="Google Shape;249;p11"/>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0" name="Google Shape;250;p11"/>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251" name="Google Shape;251;p11"/>
          <p:cNvSpPr txBox="1"/>
          <p:nvPr/>
        </p:nvSpPr>
        <p:spPr>
          <a:xfrm>
            <a:off x="263525" y="1844675"/>
            <a:ext cx="106568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52" name="Google Shape;252;p11"/>
          <p:cNvSpPr txBox="1"/>
          <p:nvPr/>
        </p:nvSpPr>
        <p:spPr>
          <a:xfrm>
            <a:off x="166687" y="1858962"/>
            <a:ext cx="11999912" cy="41560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A hyperlink (or link) is a word, group of words, or image that you can click on to jump to a new document or a new section within the current document.</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When you move the cursor over a link in a Web page, the arrow will turn into a little hand.</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Links are specified in HTML using the &lt;a&gt; tag.</a:t>
            </a:r>
            <a:endParaRPr/>
          </a:p>
          <a:p>
            <a:pPr indent="-3429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&lt;a&gt; tag can be used in two ways:</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Constantia"/>
              <a:buAutoNum type="arabicPeriod"/>
            </a:pPr>
            <a:r>
              <a:rPr b="0" i="0" lang="en-US" sz="2400" u="none">
                <a:solidFill>
                  <a:schemeClr val="dk1"/>
                </a:solidFill>
                <a:latin typeface="Calibri"/>
                <a:ea typeface="Calibri"/>
                <a:cs typeface="Calibri"/>
                <a:sym typeface="Calibri"/>
              </a:rPr>
              <a:t>To create a link to another document, by using the href attribute</a:t>
            </a:r>
            <a:endParaRPr/>
          </a:p>
          <a:p>
            <a:pPr indent="-342900" lvl="0" marL="342900" marR="0" rtl="0" algn="l">
              <a:lnSpc>
                <a:spcPct val="100000"/>
              </a:lnSpc>
              <a:spcBef>
                <a:spcPts val="0"/>
              </a:spcBef>
              <a:spcAft>
                <a:spcPts val="0"/>
              </a:spcAft>
              <a:buClr>
                <a:schemeClr val="dk1"/>
              </a:buClr>
              <a:buSzPts val="2400"/>
              <a:buFont typeface="Constantia"/>
              <a:buAutoNum type="arabicPeriod"/>
            </a:pPr>
            <a:r>
              <a:rPr b="0" i="0" lang="en-US" sz="2400" u="none">
                <a:solidFill>
                  <a:schemeClr val="dk1"/>
                </a:solidFill>
                <a:latin typeface="Calibri"/>
                <a:ea typeface="Calibri"/>
                <a:cs typeface="Calibri"/>
                <a:sym typeface="Calibri"/>
              </a:rPr>
              <a:t>To create a bookmark inside a document, by using the name attribute</a:t>
            </a:r>
            <a:endParaRPr/>
          </a:p>
        </p:txBody>
      </p:sp>
      <p:pic>
        <p:nvPicPr>
          <p:cNvPr id="253" name="Google Shape;253;p11"/>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C:\Users\parul\Desktop\Digital Learning Content.png" id="258" name="Google Shape;258;p12"/>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259" name="Google Shape;259;p12"/>
          <p:cNvPicPr preferRelativeResize="0"/>
          <p:nvPr/>
        </p:nvPicPr>
        <p:blipFill rotWithShape="1">
          <a:blip r:embed="rId4">
            <a:alphaModFix/>
          </a:blip>
          <a:srcRect b="0" l="0" r="0" t="0"/>
          <a:stretch/>
        </p:blipFill>
        <p:spPr>
          <a:xfrm>
            <a:off x="192087" y="2228850"/>
            <a:ext cx="11999912" cy="4724400"/>
          </a:xfrm>
          <a:prstGeom prst="rect">
            <a:avLst/>
          </a:prstGeom>
          <a:noFill/>
          <a:ln>
            <a:noFill/>
          </a:ln>
        </p:spPr>
      </p:pic>
      <p:sp>
        <p:nvSpPr>
          <p:cNvPr id="260" name="Google Shape;260;p12"/>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Link Syntax</a:t>
            </a:r>
            <a:endParaRPr/>
          </a:p>
        </p:txBody>
      </p:sp>
      <p:sp>
        <p:nvSpPr>
          <p:cNvPr id="261" name="Google Shape;261;p12"/>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62" name="Google Shape;262;p12"/>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63" name="Google Shape;263;p12"/>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64" name="Google Shape;264;p12"/>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65" name="Google Shape;265;p12"/>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266" name="Google Shape;266;p12"/>
          <p:cNvSpPr txBox="1"/>
          <p:nvPr/>
        </p:nvSpPr>
        <p:spPr>
          <a:xfrm>
            <a:off x="263525" y="1844675"/>
            <a:ext cx="10656887"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67" name="Google Shape;267;p12"/>
          <p:cNvSpPr txBox="1"/>
          <p:nvPr/>
        </p:nvSpPr>
        <p:spPr>
          <a:xfrm>
            <a:off x="87312" y="1858962"/>
            <a:ext cx="12104687" cy="4340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HTML code for a link is simple. It looks like this: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&lt;a href="url"&gt;Link text&lt;/a&gt;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href attribute specifies the destination of a link.</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Example:</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&lt;a href="http://www.w3schools.com/"&gt;Visit W3Schools&lt;/a&gt;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which will display like this: </a:t>
            </a:r>
            <a:r>
              <a:rPr b="0" i="0" lang="en-US" sz="2400" u="sng">
                <a:solidFill>
                  <a:schemeClr val="dk1"/>
                </a:solidFill>
                <a:latin typeface="Arial"/>
                <a:ea typeface="Arial"/>
                <a:cs typeface="Arial"/>
                <a:sym typeface="Arial"/>
                <a:hlinkClick r:id="rId5">
                  <a:extLst>
                    <a:ext uri="{A12FA001-AC4F-418D-AE19-62706E023703}">
                      <ahyp:hlinkClr val="tx"/>
                    </a:ext>
                  </a:extLst>
                </a:hlinkClick>
              </a:rPr>
              <a:t>Visit W3Schools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Clicking on this hyperlink will send the user to W3Schools' homepage.</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Tip: </a:t>
            </a:r>
            <a:r>
              <a:rPr b="0" i="0" lang="en-US" sz="2400" u="none">
                <a:solidFill>
                  <a:schemeClr val="dk1"/>
                </a:solidFill>
                <a:latin typeface="Calibri"/>
                <a:ea typeface="Calibri"/>
                <a:cs typeface="Calibri"/>
                <a:sym typeface="Calibri"/>
              </a:rPr>
              <a:t>The "Link text" doesn't have to be text. You can link from an image or any other HTML element.</a:t>
            </a:r>
            <a:endParaRPr/>
          </a:p>
        </p:txBody>
      </p:sp>
      <p:pic>
        <p:nvPicPr>
          <p:cNvPr id="268" name="Google Shape;268;p12"/>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C:\Users\parul\Desktop\Digital Learning Content.png" id="273" name="Google Shape;273;p1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274" name="Google Shape;274;p13"/>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275" name="Google Shape;275;p13"/>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The &lt;img&gt; Tag and the Src Attribute </a:t>
            </a:r>
            <a:endParaRPr/>
          </a:p>
        </p:txBody>
      </p:sp>
      <p:sp>
        <p:nvSpPr>
          <p:cNvPr id="276" name="Google Shape;276;p1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7" name="Google Shape;277;p1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8" name="Google Shape;278;p1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79" name="Google Shape;279;p1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0" name="Google Shape;280;p13"/>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281" name="Google Shape;281;p13"/>
          <p:cNvSpPr txBox="1"/>
          <p:nvPr/>
        </p:nvSpPr>
        <p:spPr>
          <a:xfrm>
            <a:off x="196850" y="2030412"/>
            <a:ext cx="10656887" cy="452437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In HTML, images are defined with the &lt;img&gt; tag.  </a:t>
            </a:r>
            <a:endParaRPr/>
          </a:p>
          <a:p>
            <a:pPr indent="-190500" lvl="0" marL="34290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&lt;img&gt; tag is empty, which means that it contains attributes only, and has no closing tag.</a:t>
            </a:r>
            <a:endParaRPr/>
          </a:p>
          <a:p>
            <a:pPr indent="-342900" lvl="0" marL="34290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To display an image on a page, you need to use the src attribute. Src stands for "source". The value of the src attribute is the URL of the image you want to display. </a:t>
            </a:r>
            <a:endParaRPr/>
          </a:p>
          <a:p>
            <a:pPr indent="-342900" lvl="0" marL="34290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Syntax for defining an image:</a:t>
            </a:r>
            <a:endParaRPr/>
          </a:p>
          <a:p>
            <a:pPr indent="-342900" lvl="0" marL="34290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&lt;img src="url" alt="some_text"/&gt; </a:t>
            </a:r>
            <a:endParaRPr/>
          </a:p>
        </p:txBody>
      </p:sp>
      <p:pic>
        <p:nvPicPr>
          <p:cNvPr id="282" name="Google Shape;282;p13"/>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C:\Users\parul\Desktop\Digital Learning Content.png" id="287" name="Google Shape;287;p14"/>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288" name="Google Shape;288;p14"/>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289" name="Google Shape;289;p14"/>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The &lt;img&gt; Tag and the Src Attribute </a:t>
            </a:r>
            <a:endParaRPr/>
          </a:p>
        </p:txBody>
      </p:sp>
      <p:sp>
        <p:nvSpPr>
          <p:cNvPr id="290" name="Google Shape;290;p14"/>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1" name="Google Shape;291;p14"/>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2" name="Google Shape;292;p14"/>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3" name="Google Shape;293;p14"/>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4" name="Google Shape;294;p14"/>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295" name="Google Shape;295;p14"/>
          <p:cNvSpPr txBox="1"/>
          <p:nvPr/>
        </p:nvSpPr>
        <p:spPr>
          <a:xfrm>
            <a:off x="228600" y="2205037"/>
            <a:ext cx="10656887" cy="26781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URL points to the location where the image is stored. An image named "boat.gif", located in the "images" directory on "www.w3schools.com" has the URL: http://www.w3schools.com/images/boat.gif. </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browser displays the image where the &lt;img&gt; tag occurs in the document. If you put an image tag between two paragraphs, the browser shows the first paragraph, then the image, and then the second paragraph. </a:t>
            </a:r>
            <a:endParaRPr/>
          </a:p>
        </p:txBody>
      </p:sp>
      <p:pic>
        <p:nvPicPr>
          <p:cNvPr id="296" name="Google Shape;296;p14"/>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C:\Users\parul\Desktop\Digital Learning Content.png" id="301" name="Google Shape;301;p15"/>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302" name="Google Shape;302;p15"/>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303" name="Google Shape;303;p15"/>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The Alt Attribute </a:t>
            </a:r>
            <a:endParaRPr/>
          </a:p>
        </p:txBody>
      </p:sp>
      <p:sp>
        <p:nvSpPr>
          <p:cNvPr id="304" name="Google Shape;304;p15"/>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5" name="Google Shape;305;p15"/>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6" name="Google Shape;306;p15"/>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7" name="Google Shape;307;p15"/>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8" name="Google Shape;308;p15"/>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309" name="Google Shape;309;p15"/>
          <p:cNvSpPr txBox="1"/>
          <p:nvPr/>
        </p:nvSpPr>
        <p:spPr>
          <a:xfrm>
            <a:off x="228600" y="2205037"/>
            <a:ext cx="10656887" cy="3416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required alt attribute specifies an alternate text for an image, if the image cannot be displayed.</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value of the alt attribute is an author-defined text: </a:t>
            </a:r>
            <a:endParaRPr/>
          </a:p>
          <a:p>
            <a:pPr indent="-285750" lvl="0" marL="28575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&lt;img src="boat.gif" alt="Big Boat" /&gt; </a:t>
            </a:r>
            <a:endParaRPr/>
          </a:p>
          <a:p>
            <a:pPr indent="-2857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alt attribute provides alternative information for an image if a user for some reason cannot view it (because of slow connection, an error in the src attribute, or if the user uses a screen reader).</a:t>
            </a:r>
            <a:endParaRPr/>
          </a:p>
        </p:txBody>
      </p:sp>
      <p:pic>
        <p:nvPicPr>
          <p:cNvPr id="310" name="Google Shape;310;p15"/>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C:\Users\parul\Desktop\Digital Learning Content.png" id="315" name="Google Shape;315;p16"/>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316" name="Google Shape;316;p16"/>
          <p:cNvPicPr preferRelativeResize="0"/>
          <p:nvPr/>
        </p:nvPicPr>
        <p:blipFill rotWithShape="1">
          <a:blip r:embed="rId4">
            <a:alphaModFix/>
          </a:blip>
          <a:srcRect b="0" l="0" r="0" t="0"/>
          <a:stretch/>
        </p:blipFill>
        <p:spPr>
          <a:xfrm>
            <a:off x="192087" y="2173287"/>
            <a:ext cx="11999912" cy="4724400"/>
          </a:xfrm>
          <a:prstGeom prst="rect">
            <a:avLst/>
          </a:prstGeom>
          <a:noFill/>
          <a:ln>
            <a:noFill/>
          </a:ln>
        </p:spPr>
      </p:pic>
      <p:sp>
        <p:nvSpPr>
          <p:cNvPr id="317" name="Google Shape;317;p16"/>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Tables</a:t>
            </a:r>
            <a:endParaRPr/>
          </a:p>
        </p:txBody>
      </p:sp>
      <p:sp>
        <p:nvSpPr>
          <p:cNvPr id="318" name="Google Shape;318;p16"/>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9" name="Google Shape;319;p16"/>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0" name="Google Shape;320;p16"/>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1" name="Google Shape;321;p16"/>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2" name="Google Shape;322;p16"/>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323" name="Google Shape;323;p16"/>
          <p:cNvSpPr txBox="1"/>
          <p:nvPr/>
        </p:nvSpPr>
        <p:spPr>
          <a:xfrm>
            <a:off x="228600" y="2205037"/>
            <a:ext cx="10656887" cy="3416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Tables are defined with the &lt;table&gt; tag.</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A table is divided into rows (with the &lt;tr&gt; tag), and each row is divided into data cells (with the &lt;td&gt; tag).</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 td stands for "table data," and holds the content of a data cell. A &lt;td&gt; tag can contain text, links, images, lists, forms, other tables, etc.</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324" name="Google Shape;324;p16"/>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C:\Users\parul\Desktop\Digital Learning Content.png" id="329" name="Google Shape;329;p17"/>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330" name="Google Shape;330;p17"/>
          <p:cNvPicPr preferRelativeResize="0"/>
          <p:nvPr/>
        </p:nvPicPr>
        <p:blipFill rotWithShape="1">
          <a:blip r:embed="rId4">
            <a:alphaModFix/>
          </a:blip>
          <a:srcRect b="0" l="0" r="0" t="0"/>
          <a:stretch/>
        </p:blipFill>
        <p:spPr>
          <a:xfrm>
            <a:off x="122237" y="1963737"/>
            <a:ext cx="11998325" cy="4724400"/>
          </a:xfrm>
          <a:prstGeom prst="rect">
            <a:avLst/>
          </a:prstGeom>
          <a:noFill/>
          <a:ln>
            <a:noFill/>
          </a:ln>
        </p:spPr>
      </p:pic>
      <p:sp>
        <p:nvSpPr>
          <p:cNvPr id="331" name="Google Shape;331;p17"/>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Table Example</a:t>
            </a:r>
            <a:endParaRPr/>
          </a:p>
        </p:txBody>
      </p:sp>
      <p:sp>
        <p:nvSpPr>
          <p:cNvPr id="332" name="Google Shape;332;p17"/>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3" name="Google Shape;333;p17"/>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4" name="Google Shape;334;p17"/>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5" name="Google Shape;335;p17"/>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6" name="Google Shape;336;p17"/>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337" name="Google Shape;337;p17"/>
          <p:cNvSpPr txBox="1"/>
          <p:nvPr/>
        </p:nvSpPr>
        <p:spPr>
          <a:xfrm>
            <a:off x="228600" y="2205037"/>
            <a:ext cx="10656887" cy="53863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Tables are defined with the &lt;table&gt; tag.</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Table Example</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&lt;table border="1"&gt;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&lt;tr&gt;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&lt;td&gt;row 1, cell 1&lt;/td&gt;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&lt;td&gt;row 1, cell 2&lt;/td&gt;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&lt;/tr&gt;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&lt;tr&gt;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&lt;td&gt;row 2, cell 1&lt;/td&gt;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&lt;td&gt;row 2, cell 2&lt;/td&gt;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&lt;/tr&gt;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&lt;/table&gt; </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338" name="Google Shape;338;p17"/>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C:\Users\parul\Desktop\Digital Learning Content.png" id="343" name="Google Shape;343;p18"/>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344" name="Google Shape;344;p18"/>
          <p:cNvPicPr preferRelativeResize="0"/>
          <p:nvPr/>
        </p:nvPicPr>
        <p:blipFill rotWithShape="1">
          <a:blip r:embed="rId4">
            <a:alphaModFix/>
          </a:blip>
          <a:srcRect b="0" l="0" r="0" t="0"/>
          <a:stretch/>
        </p:blipFill>
        <p:spPr>
          <a:xfrm>
            <a:off x="192087" y="2173287"/>
            <a:ext cx="11999912" cy="4724400"/>
          </a:xfrm>
          <a:prstGeom prst="rect">
            <a:avLst/>
          </a:prstGeom>
          <a:noFill/>
          <a:ln>
            <a:noFill/>
          </a:ln>
        </p:spPr>
      </p:pic>
      <p:sp>
        <p:nvSpPr>
          <p:cNvPr id="345" name="Google Shape;345;p18"/>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Tables</a:t>
            </a:r>
            <a:endParaRPr/>
          </a:p>
        </p:txBody>
      </p:sp>
      <p:sp>
        <p:nvSpPr>
          <p:cNvPr id="346" name="Google Shape;346;p18"/>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7" name="Google Shape;347;p18"/>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8" name="Google Shape;348;p18"/>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9" name="Google Shape;349;p18"/>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0" name="Google Shape;350;p18"/>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351" name="Google Shape;351;p18"/>
          <p:cNvSpPr txBox="1"/>
          <p:nvPr/>
        </p:nvSpPr>
        <p:spPr>
          <a:xfrm>
            <a:off x="228600" y="2205037"/>
            <a:ext cx="10656887" cy="1200150"/>
          </a:xfrm>
          <a:prstGeom prst="rect">
            <a:avLst/>
          </a:prstGeom>
          <a:noFill/>
          <a:ln>
            <a:noFill/>
          </a:ln>
        </p:spPr>
        <p:txBody>
          <a:bodyPr anchorCtr="0" anchor="t" bIns="45700" lIns="91425" spcFirstLastPara="1" rIns="91425" wrap="square" tIns="45700">
            <a:spAutoFit/>
          </a:bodyPr>
          <a:lstStyle/>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How the HTML code above looks in a browser:</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352" name="Google Shape;352;p18"/>
          <p:cNvPicPr preferRelativeResize="0"/>
          <p:nvPr/>
        </p:nvPicPr>
        <p:blipFill rotWithShape="1">
          <a:blip r:embed="rId5">
            <a:alphaModFix/>
          </a:blip>
          <a:srcRect b="0" l="0" r="0" t="0"/>
          <a:stretch/>
        </p:blipFill>
        <p:spPr>
          <a:xfrm>
            <a:off x="1779587" y="3303587"/>
            <a:ext cx="10671175" cy="1376362"/>
          </a:xfrm>
          <a:prstGeom prst="rect">
            <a:avLst/>
          </a:prstGeom>
          <a:noFill/>
          <a:ln>
            <a:noFill/>
          </a:ln>
        </p:spPr>
      </p:pic>
      <p:pic>
        <p:nvPicPr>
          <p:cNvPr id="353" name="Google Shape;353;p18"/>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descr="C:\Users\parul\Desktop\Digital Learning Content.png" id="358" name="Google Shape;358;p19"/>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359" name="Google Shape;359;p19"/>
          <p:cNvPicPr preferRelativeResize="0"/>
          <p:nvPr/>
        </p:nvPicPr>
        <p:blipFill rotWithShape="1">
          <a:blip r:embed="rId4">
            <a:alphaModFix/>
          </a:blip>
          <a:srcRect b="0" l="0" r="0" t="0"/>
          <a:stretch/>
        </p:blipFill>
        <p:spPr>
          <a:xfrm>
            <a:off x="192087" y="2173287"/>
            <a:ext cx="11999912" cy="4724400"/>
          </a:xfrm>
          <a:prstGeom prst="rect">
            <a:avLst/>
          </a:prstGeom>
          <a:noFill/>
          <a:ln>
            <a:noFill/>
          </a:ln>
        </p:spPr>
      </p:pic>
      <p:sp>
        <p:nvSpPr>
          <p:cNvPr id="360" name="Google Shape;360;p19"/>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Tables and the Border Attribute</a:t>
            </a:r>
            <a:endParaRPr/>
          </a:p>
        </p:txBody>
      </p:sp>
      <p:sp>
        <p:nvSpPr>
          <p:cNvPr id="361" name="Google Shape;361;p19"/>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2" name="Google Shape;362;p19"/>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3" name="Google Shape;363;p19"/>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4" name="Google Shape;364;p19"/>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65" name="Google Shape;365;p19"/>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366" name="Google Shape;366;p19"/>
          <p:cNvSpPr txBox="1"/>
          <p:nvPr/>
        </p:nvSpPr>
        <p:spPr>
          <a:xfrm>
            <a:off x="228600" y="2205037"/>
            <a:ext cx="10656887" cy="37861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If you do not specify a border attribute, the table will be displayed without borders. Sometimes this can be useful, but most of the time, we want the borders to show. </a:t>
            </a:r>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To display a table with borders, specify the border attribute:</a:t>
            </a:r>
            <a:endParaRPr/>
          </a:p>
          <a:p>
            <a:pPr indent="-228600" lvl="3" marL="1600200" marR="0" rtl="0" algn="just">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&lt;table border="1"&gt;</a:t>
            </a:r>
            <a:endParaRPr/>
          </a:p>
          <a:p>
            <a:pPr indent="-228600" lvl="3" marL="1600200" marR="0" rtl="0" algn="just">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&lt;tr&gt;</a:t>
            </a:r>
            <a:endParaRPr/>
          </a:p>
          <a:p>
            <a:pPr indent="-228600" lvl="3" marL="1600200" marR="0" rtl="0" algn="just">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&lt;td&gt;Row 1, cell 1&lt;/td&gt;</a:t>
            </a:r>
            <a:endParaRPr/>
          </a:p>
          <a:p>
            <a:pPr indent="-228600" lvl="3" marL="1600200" marR="0" rtl="0" algn="just">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&lt;td&gt;Row 1, cell 2&lt;/td&gt;</a:t>
            </a:r>
            <a:endParaRPr/>
          </a:p>
          <a:p>
            <a:pPr indent="-228600" lvl="3" marL="1600200" marR="0" rtl="0" algn="just">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&lt;/tr&gt;</a:t>
            </a:r>
            <a:endParaRPr/>
          </a:p>
          <a:p>
            <a:pPr indent="-228600" lvl="3" marL="1600200" marR="0" rtl="0" algn="just">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&lt;/table&gt; </a:t>
            </a:r>
            <a:endParaRPr/>
          </a:p>
        </p:txBody>
      </p:sp>
      <p:pic>
        <p:nvPicPr>
          <p:cNvPr id="367" name="Google Shape;367;p19"/>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C:\Users\parul\Desktop\Digital Learning Content.png" id="123" name="Google Shape;123;p2"/>
          <p:cNvPicPr preferRelativeResize="0"/>
          <p:nvPr/>
        </p:nvPicPr>
        <p:blipFill rotWithShape="1">
          <a:blip r:embed="rId3">
            <a:alphaModFix/>
          </a:blip>
          <a:srcRect b="0" l="0" r="0" t="0"/>
          <a:stretch/>
        </p:blipFill>
        <p:spPr>
          <a:xfrm>
            <a:off x="0" y="-26987"/>
            <a:ext cx="12192000" cy="6900862"/>
          </a:xfrm>
          <a:prstGeom prst="rect">
            <a:avLst/>
          </a:prstGeom>
          <a:noFill/>
          <a:ln>
            <a:noFill/>
          </a:ln>
        </p:spPr>
      </p:pic>
      <p:pic>
        <p:nvPicPr>
          <p:cNvPr descr="C:\Users\parul\Desktop\Untitled-1.png" id="124" name="Google Shape;124;p2"/>
          <p:cNvPicPr preferRelativeResize="0"/>
          <p:nvPr/>
        </p:nvPicPr>
        <p:blipFill rotWithShape="1">
          <a:blip r:embed="rId4">
            <a:alphaModFix/>
          </a:blip>
          <a:srcRect b="0" l="0" r="0" t="0"/>
          <a:stretch/>
        </p:blipFill>
        <p:spPr>
          <a:xfrm>
            <a:off x="2476500" y="2571750"/>
            <a:ext cx="7240587" cy="2803525"/>
          </a:xfrm>
          <a:prstGeom prst="rect">
            <a:avLst/>
          </a:prstGeom>
          <a:noFill/>
          <a:ln>
            <a:noFill/>
          </a:ln>
        </p:spPr>
      </p:pic>
      <p:sp>
        <p:nvSpPr>
          <p:cNvPr id="125" name="Google Shape;125;p2"/>
          <p:cNvSpPr txBox="1"/>
          <p:nvPr/>
        </p:nvSpPr>
        <p:spPr>
          <a:xfrm>
            <a:off x="0" y="3714750"/>
            <a:ext cx="12192000" cy="714375"/>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 name="Google Shape;126;p2"/>
          <p:cNvSpPr txBox="1"/>
          <p:nvPr/>
        </p:nvSpPr>
        <p:spPr>
          <a:xfrm>
            <a:off x="1143000" y="3756025"/>
            <a:ext cx="9906000" cy="6318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500"/>
              <a:buFont typeface="Calibri"/>
              <a:buNone/>
            </a:pPr>
            <a:r>
              <a:rPr b="1" i="0" lang="en-US" sz="3500" u="none">
                <a:solidFill>
                  <a:schemeClr val="lt1"/>
                </a:solidFill>
                <a:latin typeface="Calibri"/>
                <a:ea typeface="Calibri"/>
                <a:cs typeface="Calibri"/>
                <a:sym typeface="Calibri"/>
              </a:rPr>
              <a:t>HTML and HTML5</a:t>
            </a:r>
            <a:endParaRPr/>
          </a:p>
          <a:p>
            <a:pPr indent="0" lvl="0" marL="0" marR="0" rtl="0" algn="l">
              <a:lnSpc>
                <a:spcPct val="100000"/>
              </a:lnSpc>
              <a:spcBef>
                <a:spcPts val="0"/>
              </a:spcBef>
              <a:spcAft>
                <a:spcPts val="0"/>
              </a:spcAft>
              <a:buNone/>
            </a:pPr>
            <a:r>
              <a:t/>
            </a:r>
            <a:endParaRPr b="1" i="0" sz="3500" u="none">
              <a:solidFill>
                <a:schemeClr val="lt1"/>
              </a:solidFill>
              <a:latin typeface="Calibri"/>
              <a:ea typeface="Calibri"/>
              <a:cs typeface="Calibri"/>
              <a:sym typeface="Calibri"/>
            </a:endParaRPr>
          </a:p>
        </p:txBody>
      </p:sp>
      <p:sp>
        <p:nvSpPr>
          <p:cNvPr id="127" name="Google Shape;127;p2"/>
          <p:cNvSpPr txBox="1"/>
          <p:nvPr/>
        </p:nvSpPr>
        <p:spPr>
          <a:xfrm>
            <a:off x="2286000" y="3071812"/>
            <a:ext cx="7620000" cy="6302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0"/>
              <a:buFont typeface="Calibri"/>
              <a:buNone/>
            </a:pPr>
            <a:r>
              <a:rPr b="1" i="0" lang="en-US" sz="3500" u="none">
                <a:solidFill>
                  <a:schemeClr val="dk1"/>
                </a:solidFill>
                <a:latin typeface="Calibri"/>
                <a:ea typeface="Calibri"/>
                <a:cs typeface="Calibri"/>
                <a:sym typeface="Calibri"/>
              </a:rPr>
              <a:t>CHAPTER-1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descr="C:\Users\parul\Desktop\Digital Learning Content.png" id="372" name="Google Shape;372;p20"/>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373" name="Google Shape;373;p20"/>
          <p:cNvPicPr preferRelativeResize="0"/>
          <p:nvPr/>
        </p:nvPicPr>
        <p:blipFill rotWithShape="1">
          <a:blip r:embed="rId4">
            <a:alphaModFix/>
          </a:blip>
          <a:srcRect b="0" l="0" r="0" t="0"/>
          <a:stretch/>
        </p:blipFill>
        <p:spPr>
          <a:xfrm>
            <a:off x="192087" y="2173287"/>
            <a:ext cx="11999912" cy="4724400"/>
          </a:xfrm>
          <a:prstGeom prst="rect">
            <a:avLst/>
          </a:prstGeom>
          <a:noFill/>
          <a:ln>
            <a:noFill/>
          </a:ln>
        </p:spPr>
      </p:pic>
      <p:sp>
        <p:nvSpPr>
          <p:cNvPr id="374" name="Google Shape;374;p20"/>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Table Headers</a:t>
            </a:r>
            <a:endParaRPr/>
          </a:p>
        </p:txBody>
      </p:sp>
      <p:sp>
        <p:nvSpPr>
          <p:cNvPr id="375" name="Google Shape;375;p20"/>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6" name="Google Shape;376;p20"/>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7" name="Google Shape;377;p20"/>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8" name="Google Shape;378;p20"/>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9" name="Google Shape;379;p20"/>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380" name="Google Shape;380;p20"/>
          <p:cNvSpPr txBox="1"/>
          <p:nvPr/>
        </p:nvSpPr>
        <p:spPr>
          <a:xfrm>
            <a:off x="228600" y="2205037"/>
            <a:ext cx="10656887" cy="47085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Header information in a table are defined with the &lt;th&gt; tag.</a:t>
            </a:r>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text in a th element will be bold and centered.</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&lt;table border="1"&gt;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&lt;tr&gt;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&lt;th&gt;Header 1&lt;/th&gt;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&lt;th&gt;Header 2&lt;/th&gt;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&lt;/tr&gt;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&lt;tr&gt;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&lt;td&gt;row 1, cell 1&lt;/td&gt;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&lt;td&gt;row 1, cell 2&lt;/td&gt;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&lt;/tr&gt;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&lt;tr&gt;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&lt;td&gt;row 2, cell 1&lt;/td&gt;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&lt;td&gt;row 2, cell 2&lt;/td&gt;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&lt;/tr&gt;</a:t>
            </a:r>
            <a:endParaRPr/>
          </a:p>
          <a:p>
            <a:pPr indent="-228600" lvl="2" marL="114300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&lt;/table&gt; </a:t>
            </a:r>
            <a:endParaRPr/>
          </a:p>
        </p:txBody>
      </p:sp>
      <p:pic>
        <p:nvPicPr>
          <p:cNvPr id="381" name="Google Shape;381;p20"/>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descr="C:\Users\parul\Desktop\Digital Learning Content.png" id="386" name="Google Shape;386;p21"/>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387" name="Google Shape;387;p21"/>
          <p:cNvPicPr preferRelativeResize="0"/>
          <p:nvPr/>
        </p:nvPicPr>
        <p:blipFill rotWithShape="1">
          <a:blip r:embed="rId4">
            <a:alphaModFix/>
          </a:blip>
          <a:srcRect b="0" l="0" r="0" t="0"/>
          <a:stretch/>
        </p:blipFill>
        <p:spPr>
          <a:xfrm>
            <a:off x="192087" y="2227262"/>
            <a:ext cx="11999912" cy="4724400"/>
          </a:xfrm>
          <a:prstGeom prst="rect">
            <a:avLst/>
          </a:prstGeom>
          <a:noFill/>
          <a:ln>
            <a:noFill/>
          </a:ln>
        </p:spPr>
      </p:pic>
      <p:sp>
        <p:nvSpPr>
          <p:cNvPr id="388" name="Google Shape;388;p21"/>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Table Headers</a:t>
            </a:r>
            <a:endParaRPr/>
          </a:p>
        </p:txBody>
      </p:sp>
      <p:sp>
        <p:nvSpPr>
          <p:cNvPr id="389" name="Google Shape;389;p21"/>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0" name="Google Shape;390;p21"/>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1" name="Google Shape;391;p21"/>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2" name="Google Shape;392;p21"/>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3" name="Google Shape;393;p21"/>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394" name="Google Shape;394;p21"/>
          <p:cNvSpPr txBox="1"/>
          <p:nvPr/>
        </p:nvSpPr>
        <p:spPr>
          <a:xfrm>
            <a:off x="228600" y="2205037"/>
            <a:ext cx="10656887"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How the HTML code above looks in a browser:</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395" name="Google Shape;395;p21"/>
          <p:cNvPicPr preferRelativeResize="0"/>
          <p:nvPr/>
        </p:nvPicPr>
        <p:blipFill rotWithShape="1">
          <a:blip r:embed="rId5">
            <a:alphaModFix/>
          </a:blip>
          <a:srcRect b="0" l="0" r="0" t="0"/>
          <a:stretch/>
        </p:blipFill>
        <p:spPr>
          <a:xfrm>
            <a:off x="1368425" y="2874962"/>
            <a:ext cx="10442575" cy="2168525"/>
          </a:xfrm>
          <a:prstGeom prst="rect">
            <a:avLst/>
          </a:prstGeom>
          <a:noFill/>
          <a:ln>
            <a:noFill/>
          </a:ln>
        </p:spPr>
      </p:pic>
      <p:pic>
        <p:nvPicPr>
          <p:cNvPr id="396" name="Google Shape;396;p21"/>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descr="C:\Users\parul\Desktop\Digital Learning Content.png" id="401" name="Google Shape;401;p22"/>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402" name="Google Shape;402;p22"/>
          <p:cNvPicPr preferRelativeResize="0"/>
          <p:nvPr/>
        </p:nvPicPr>
        <p:blipFill rotWithShape="1">
          <a:blip r:embed="rId4">
            <a:alphaModFix/>
          </a:blip>
          <a:srcRect b="0" l="0" r="0" t="0"/>
          <a:stretch/>
        </p:blipFill>
        <p:spPr>
          <a:xfrm>
            <a:off x="192087" y="2227262"/>
            <a:ext cx="11999912" cy="4724400"/>
          </a:xfrm>
          <a:prstGeom prst="rect">
            <a:avLst/>
          </a:prstGeom>
          <a:noFill/>
          <a:ln>
            <a:noFill/>
          </a:ln>
        </p:spPr>
      </p:pic>
      <p:sp>
        <p:nvSpPr>
          <p:cNvPr id="403" name="Google Shape;403;p22"/>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Table Tags</a:t>
            </a:r>
            <a:endParaRPr/>
          </a:p>
        </p:txBody>
      </p:sp>
      <p:sp>
        <p:nvSpPr>
          <p:cNvPr id="404" name="Google Shape;404;p22"/>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5" name="Google Shape;405;p22"/>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6" name="Google Shape;406;p22"/>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7" name="Google Shape;407;p22"/>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08" name="Google Shape;408;p22"/>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409" name="Google Shape;409;p22"/>
          <p:cNvPicPr preferRelativeResize="0"/>
          <p:nvPr/>
        </p:nvPicPr>
        <p:blipFill rotWithShape="1">
          <a:blip r:embed="rId5">
            <a:alphaModFix/>
          </a:blip>
          <a:srcRect b="0" l="0" r="0" t="0"/>
          <a:stretch/>
        </p:blipFill>
        <p:spPr>
          <a:xfrm>
            <a:off x="1200150" y="2216150"/>
            <a:ext cx="9486900" cy="4195762"/>
          </a:xfrm>
          <a:prstGeom prst="rect">
            <a:avLst/>
          </a:prstGeom>
          <a:noFill/>
          <a:ln>
            <a:noFill/>
          </a:ln>
        </p:spPr>
      </p:pic>
      <p:pic>
        <p:nvPicPr>
          <p:cNvPr id="410" name="Google Shape;410;p22"/>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C:\Users\parul\Desktop\Digital Learning Content.png" id="415" name="Google Shape;415;p2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416" name="Google Shape;416;p23"/>
          <p:cNvPicPr preferRelativeResize="0"/>
          <p:nvPr/>
        </p:nvPicPr>
        <p:blipFill rotWithShape="1">
          <a:blip r:embed="rId4">
            <a:alphaModFix/>
          </a:blip>
          <a:srcRect b="0" l="0" r="0" t="0"/>
          <a:stretch/>
        </p:blipFill>
        <p:spPr>
          <a:xfrm>
            <a:off x="192087" y="2227262"/>
            <a:ext cx="11999912" cy="4724400"/>
          </a:xfrm>
          <a:prstGeom prst="rect">
            <a:avLst/>
          </a:prstGeom>
          <a:noFill/>
          <a:ln>
            <a:noFill/>
          </a:ln>
        </p:spPr>
      </p:pic>
      <p:sp>
        <p:nvSpPr>
          <p:cNvPr id="417" name="Google Shape;417;p23"/>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Lists</a:t>
            </a:r>
            <a:endParaRPr/>
          </a:p>
        </p:txBody>
      </p:sp>
      <p:sp>
        <p:nvSpPr>
          <p:cNvPr id="418" name="Google Shape;418;p2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19" name="Google Shape;419;p2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0" name="Google Shape;420;p2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1" name="Google Shape;421;p2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2" name="Google Shape;422;p23"/>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graphicFrame>
        <p:nvGraphicFramePr>
          <p:cNvPr id="423" name="Google Shape;423;p23"/>
          <p:cNvGraphicFramePr/>
          <p:nvPr/>
        </p:nvGraphicFramePr>
        <p:xfrm>
          <a:off x="254000" y="2205037"/>
          <a:ext cx="3000000" cy="3000000"/>
        </p:xfrm>
        <a:graphic>
          <a:graphicData uri="http://schemas.openxmlformats.org/drawingml/2006/table">
            <a:tbl>
              <a:tblPr>
                <a:noFill/>
                <a:tableStyleId>{024E7E50-4814-48D9-ACAA-88ABD760347B}</a:tableStyleId>
              </a:tblPr>
              <a:tblGrid>
                <a:gridCol w="5486400"/>
                <a:gridCol w="5486400"/>
              </a:tblGrid>
              <a:tr h="3757600">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An ordered list:</a:t>
                      </a:r>
                      <a:endParaRPr/>
                    </a:p>
                    <a:p>
                      <a:pPr indent="-152400" lvl="0" marL="0" marR="0" rtl="0" algn="l">
                        <a:lnSpc>
                          <a:spcPct val="100000"/>
                        </a:lnSpc>
                        <a:spcBef>
                          <a:spcPts val="300"/>
                        </a:spcBef>
                        <a:spcAft>
                          <a:spcPts val="0"/>
                        </a:spcAft>
                        <a:buClr>
                          <a:srgbClr val="000000"/>
                        </a:buClr>
                        <a:buSzPts val="2400"/>
                        <a:buFont typeface="Constantia"/>
                        <a:buAutoNum type="arabicPeriod"/>
                      </a:pPr>
                      <a:r>
                        <a:rPr b="0" i="0" lang="en-US" sz="2400" u="none" cap="none" strike="noStrike">
                          <a:solidFill>
                            <a:srgbClr val="000000"/>
                          </a:solidFill>
                          <a:latin typeface="Calibri"/>
                          <a:ea typeface="Calibri"/>
                          <a:cs typeface="Calibri"/>
                          <a:sym typeface="Calibri"/>
                        </a:rPr>
                        <a:t>The first list item</a:t>
                      </a:r>
                      <a:endParaRPr/>
                    </a:p>
                    <a:p>
                      <a:pPr indent="-152400" lvl="0" marL="0" marR="0" rtl="0" algn="l">
                        <a:lnSpc>
                          <a:spcPct val="100000"/>
                        </a:lnSpc>
                        <a:spcBef>
                          <a:spcPts val="0"/>
                        </a:spcBef>
                        <a:spcAft>
                          <a:spcPts val="0"/>
                        </a:spcAft>
                        <a:buClr>
                          <a:srgbClr val="000000"/>
                        </a:buClr>
                        <a:buSzPts val="2400"/>
                        <a:buFont typeface="Constantia"/>
                        <a:buAutoNum type="arabicPeriod"/>
                      </a:pPr>
                      <a:r>
                        <a:rPr b="0" i="0" lang="en-US" sz="2400" u="none" cap="none" strike="noStrike">
                          <a:solidFill>
                            <a:srgbClr val="000000"/>
                          </a:solidFill>
                          <a:latin typeface="Calibri"/>
                          <a:ea typeface="Calibri"/>
                          <a:cs typeface="Calibri"/>
                          <a:sym typeface="Calibri"/>
                        </a:rPr>
                        <a:t>The second list item</a:t>
                      </a:r>
                      <a:endParaRPr/>
                    </a:p>
                    <a:p>
                      <a:pPr indent="-152400" lvl="0" marL="0" marR="0" rtl="0" algn="l">
                        <a:lnSpc>
                          <a:spcPct val="100000"/>
                        </a:lnSpc>
                        <a:spcBef>
                          <a:spcPts val="0"/>
                        </a:spcBef>
                        <a:spcAft>
                          <a:spcPts val="0"/>
                        </a:spcAft>
                        <a:buClr>
                          <a:srgbClr val="000000"/>
                        </a:buClr>
                        <a:buSzPts val="2400"/>
                        <a:buFont typeface="Constantia"/>
                        <a:buAutoNum type="arabicPeriod"/>
                      </a:pPr>
                      <a:r>
                        <a:rPr b="0" i="0" lang="en-US" sz="2400" u="none" cap="none" strike="noStrike">
                          <a:solidFill>
                            <a:srgbClr val="000000"/>
                          </a:solidFill>
                          <a:latin typeface="Calibri"/>
                          <a:ea typeface="Calibri"/>
                          <a:cs typeface="Calibri"/>
                          <a:sym typeface="Calibri"/>
                        </a:rPr>
                        <a:t>The third list item</a:t>
                      </a:r>
                      <a:endParaRPr/>
                    </a:p>
                  </a:txBody>
                  <a:tcPr marT="9525" marB="9525" marR="9525" marL="95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An unordered list:</a:t>
                      </a:r>
                      <a:endParaRPr/>
                    </a:p>
                    <a:p>
                      <a:pPr indent="-6350" lvl="0" marL="0" marR="0" rtl="0" algn="l">
                        <a:lnSpc>
                          <a:spcPct val="100000"/>
                        </a:lnSpc>
                        <a:spcBef>
                          <a:spcPts val="300"/>
                        </a:spcBef>
                        <a:spcAft>
                          <a:spcPts val="0"/>
                        </a:spcAft>
                        <a:buClr>
                          <a:srgbClr val="000000"/>
                        </a:buClr>
                        <a:buSzPts val="100"/>
                        <a:buFont typeface="Noto Sans Symbols"/>
                        <a:buChar char="∙"/>
                      </a:pPr>
                      <a:r>
                        <a:rPr b="0" i="0" lang="en-US" sz="2400" u="none" cap="none" strike="noStrike">
                          <a:solidFill>
                            <a:srgbClr val="000000"/>
                          </a:solidFill>
                          <a:latin typeface="Calibri"/>
                          <a:ea typeface="Calibri"/>
                          <a:cs typeface="Calibri"/>
                          <a:sym typeface="Calibri"/>
                        </a:rPr>
                        <a:t>List item</a:t>
                      </a:r>
                      <a:endParaRPr/>
                    </a:p>
                    <a:p>
                      <a:pPr indent="-6350" lvl="0" marL="0" marR="0" rtl="0" algn="l">
                        <a:lnSpc>
                          <a:spcPct val="100000"/>
                        </a:lnSpc>
                        <a:spcBef>
                          <a:spcPts val="0"/>
                        </a:spcBef>
                        <a:spcAft>
                          <a:spcPts val="0"/>
                        </a:spcAft>
                        <a:buClr>
                          <a:srgbClr val="000000"/>
                        </a:buClr>
                        <a:buSzPts val="100"/>
                        <a:buFont typeface="Noto Sans Symbols"/>
                        <a:buChar char="∙"/>
                      </a:pPr>
                      <a:r>
                        <a:rPr b="0" i="0" lang="en-US" sz="2400" u="none" cap="none" strike="noStrike">
                          <a:solidFill>
                            <a:srgbClr val="000000"/>
                          </a:solidFill>
                          <a:latin typeface="Calibri"/>
                          <a:ea typeface="Calibri"/>
                          <a:cs typeface="Calibri"/>
                          <a:sym typeface="Calibri"/>
                        </a:rPr>
                        <a:t>List item</a:t>
                      </a:r>
                      <a:endParaRPr/>
                    </a:p>
                    <a:p>
                      <a:pPr indent="-6350" lvl="0" marL="0" marR="0" rtl="0" algn="l">
                        <a:lnSpc>
                          <a:spcPct val="100000"/>
                        </a:lnSpc>
                        <a:spcBef>
                          <a:spcPts val="0"/>
                        </a:spcBef>
                        <a:spcAft>
                          <a:spcPts val="0"/>
                        </a:spcAft>
                        <a:buClr>
                          <a:srgbClr val="000000"/>
                        </a:buClr>
                        <a:buSzPts val="100"/>
                        <a:buFont typeface="Noto Sans Symbols"/>
                        <a:buChar char="∙"/>
                      </a:pPr>
                      <a:r>
                        <a:rPr b="0" i="0" lang="en-US" sz="2400" u="none" cap="none" strike="noStrike">
                          <a:solidFill>
                            <a:srgbClr val="000000"/>
                          </a:solidFill>
                          <a:latin typeface="Calibri"/>
                          <a:ea typeface="Calibri"/>
                          <a:cs typeface="Calibri"/>
                          <a:sym typeface="Calibri"/>
                        </a:rPr>
                        <a:t>List item</a:t>
                      </a:r>
                      <a:endParaRPr/>
                    </a:p>
                  </a:txBody>
                  <a:tcPr marT="9525" marB="9525" marR="9525" marL="95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bl>
          </a:graphicData>
        </a:graphic>
      </p:graphicFrame>
      <p:pic>
        <p:nvPicPr>
          <p:cNvPr id="424" name="Google Shape;424;p23"/>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C:\Users\parul\Desktop\Digital Learning Content.png" id="429" name="Google Shape;429;p24"/>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430" name="Google Shape;430;p24"/>
          <p:cNvPicPr preferRelativeResize="0"/>
          <p:nvPr/>
        </p:nvPicPr>
        <p:blipFill rotWithShape="1">
          <a:blip r:embed="rId4">
            <a:alphaModFix/>
          </a:blip>
          <a:srcRect b="0" l="0" r="0" t="0"/>
          <a:stretch/>
        </p:blipFill>
        <p:spPr>
          <a:xfrm>
            <a:off x="192087" y="2173287"/>
            <a:ext cx="11999912" cy="4724400"/>
          </a:xfrm>
          <a:prstGeom prst="rect">
            <a:avLst/>
          </a:prstGeom>
          <a:noFill/>
          <a:ln>
            <a:noFill/>
          </a:ln>
        </p:spPr>
      </p:pic>
      <p:sp>
        <p:nvSpPr>
          <p:cNvPr id="431" name="Google Shape;431;p24"/>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Unordered Lists</a:t>
            </a:r>
            <a:endParaRPr/>
          </a:p>
        </p:txBody>
      </p:sp>
      <p:sp>
        <p:nvSpPr>
          <p:cNvPr id="432" name="Google Shape;432;p24"/>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3" name="Google Shape;433;p24"/>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4" name="Google Shape;434;p24"/>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5" name="Google Shape;435;p24"/>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36" name="Google Shape;436;p24"/>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437" name="Google Shape;437;p24"/>
          <p:cNvSpPr txBox="1"/>
          <p:nvPr/>
        </p:nvSpPr>
        <p:spPr>
          <a:xfrm>
            <a:off x="228600" y="2205037"/>
            <a:ext cx="10656887" cy="41544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An unordered list starts with the &lt;ul&gt; tag. Each list item starts with the &lt;li&gt; tag.</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list items are marked with bullets (typically small black circles).</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&lt;ul&gt;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&lt;li&gt;Coffee&lt;/li&gt;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&lt;li&gt;Milk&lt;/li&gt;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&lt;/ul&gt; </a:t>
            </a:r>
            <a:endParaRPr/>
          </a:p>
          <a:p>
            <a:pPr indent="-228600" lvl="3" marL="16002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How the HTML code above looks in a browser:</a:t>
            </a:r>
            <a:endParaRPr/>
          </a:p>
          <a:p>
            <a:pPr indent="-228600" lvl="4" marL="20574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Coffee</a:t>
            </a:r>
            <a:endParaRPr/>
          </a:p>
          <a:p>
            <a:pPr indent="-228600" lvl="4" marL="20574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Milk</a:t>
            </a:r>
            <a:endParaRPr/>
          </a:p>
        </p:txBody>
      </p:sp>
      <p:pic>
        <p:nvPicPr>
          <p:cNvPr id="438" name="Google Shape;438;p24"/>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descr="C:\Users\parul\Desktop\Digital Learning Content.png" id="443" name="Google Shape;443;p25"/>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444" name="Google Shape;444;p25"/>
          <p:cNvPicPr preferRelativeResize="0"/>
          <p:nvPr/>
        </p:nvPicPr>
        <p:blipFill rotWithShape="1">
          <a:blip r:embed="rId4">
            <a:alphaModFix/>
          </a:blip>
          <a:srcRect b="0" l="0" r="0" t="0"/>
          <a:stretch/>
        </p:blipFill>
        <p:spPr>
          <a:xfrm>
            <a:off x="0" y="2119312"/>
            <a:ext cx="11999912" cy="4724400"/>
          </a:xfrm>
          <a:prstGeom prst="rect">
            <a:avLst/>
          </a:prstGeom>
          <a:noFill/>
          <a:ln>
            <a:noFill/>
          </a:ln>
        </p:spPr>
      </p:pic>
      <p:sp>
        <p:nvSpPr>
          <p:cNvPr id="445" name="Google Shape;445;p25"/>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Ordered Lists</a:t>
            </a:r>
            <a:endParaRPr/>
          </a:p>
        </p:txBody>
      </p:sp>
      <p:sp>
        <p:nvSpPr>
          <p:cNvPr id="446" name="Google Shape;446;p25"/>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7" name="Google Shape;447;p25"/>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8" name="Google Shape;448;p25"/>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49" name="Google Shape;449;p25"/>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0" name="Google Shape;450;p25"/>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451" name="Google Shape;451;p25"/>
          <p:cNvSpPr txBox="1"/>
          <p:nvPr/>
        </p:nvSpPr>
        <p:spPr>
          <a:xfrm>
            <a:off x="228600" y="2205037"/>
            <a:ext cx="10656887" cy="41544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An ordered list starts with the &lt;ol&gt; tag. Each list item starts with the &lt;li&gt; tag.</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list items are marked with numbers.</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&lt;ol&gt;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&lt;li&gt;Coffee&lt;/li&gt;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&lt;li&gt;Milk&lt;/li&gt;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&lt;/ol&gt; </a:t>
            </a:r>
            <a:endParaRPr/>
          </a:p>
          <a:p>
            <a:pPr indent="-228600" lvl="3" marL="16002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How the HTML code above looks in a browser:</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1.	Coffee</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2.	Milk</a:t>
            </a:r>
            <a:endParaRPr/>
          </a:p>
        </p:txBody>
      </p:sp>
      <p:pic>
        <p:nvPicPr>
          <p:cNvPr id="452" name="Google Shape;452;p25"/>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descr="C:\Users\parul\Desktop\Digital Learning Content.png" id="457" name="Google Shape;457;p26"/>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458" name="Google Shape;458;p26"/>
          <p:cNvPicPr preferRelativeResize="0"/>
          <p:nvPr/>
        </p:nvPicPr>
        <p:blipFill rotWithShape="1">
          <a:blip r:embed="rId4">
            <a:alphaModFix/>
          </a:blip>
          <a:srcRect b="0" l="0" r="0" t="0"/>
          <a:stretch/>
        </p:blipFill>
        <p:spPr>
          <a:xfrm>
            <a:off x="0" y="2119312"/>
            <a:ext cx="11999912" cy="4724400"/>
          </a:xfrm>
          <a:prstGeom prst="rect">
            <a:avLst/>
          </a:prstGeom>
          <a:noFill/>
          <a:ln>
            <a:noFill/>
          </a:ln>
        </p:spPr>
      </p:pic>
      <p:sp>
        <p:nvSpPr>
          <p:cNvPr id="459" name="Google Shape;459;p26"/>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Definition Lists</a:t>
            </a:r>
            <a:endParaRPr/>
          </a:p>
        </p:txBody>
      </p:sp>
      <p:sp>
        <p:nvSpPr>
          <p:cNvPr id="460" name="Google Shape;460;p26"/>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1" name="Google Shape;461;p26"/>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2" name="Google Shape;462;p26"/>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3" name="Google Shape;463;p26"/>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4" name="Google Shape;464;p26"/>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465" name="Google Shape;465;p26"/>
          <p:cNvSpPr txBox="1"/>
          <p:nvPr/>
        </p:nvSpPr>
        <p:spPr>
          <a:xfrm>
            <a:off x="228600" y="2205037"/>
            <a:ext cx="10656887" cy="45243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A definition list is a list of items, with a description of each item.</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&lt;dl&gt; tag defines a definition list.</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&lt;dl&gt; tag is used in conjunction with &lt;dt&gt; (defines the item in the list) and &lt;dd&gt; (describes the item in the list):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&lt;dl&gt;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&lt;dt&gt;Coffee&lt;/dt&gt;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&lt;dd&gt;- black hot drink&lt;/dd&gt;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&lt;dt&gt;Milk&lt;/dt&gt;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&lt;dd&gt;- white cold drink&lt;/dd&gt;</a:t>
            </a:r>
            <a:endParaRPr/>
          </a:p>
          <a:p>
            <a:pPr indent="-228600" lvl="3" marL="16002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&lt;/dl&gt; </a:t>
            </a:r>
            <a:endParaRPr/>
          </a:p>
        </p:txBody>
      </p:sp>
      <p:pic>
        <p:nvPicPr>
          <p:cNvPr id="466" name="Google Shape;466;p26"/>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descr="C:\Users\parul\Desktop\Digital Learning Content.png" id="471" name="Google Shape;471;p27"/>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472" name="Google Shape;472;p27"/>
          <p:cNvPicPr preferRelativeResize="0"/>
          <p:nvPr/>
        </p:nvPicPr>
        <p:blipFill rotWithShape="1">
          <a:blip r:embed="rId4">
            <a:alphaModFix/>
          </a:blip>
          <a:srcRect b="0" l="0" r="0" t="0"/>
          <a:stretch/>
        </p:blipFill>
        <p:spPr>
          <a:xfrm>
            <a:off x="0" y="2119312"/>
            <a:ext cx="11999912" cy="4724400"/>
          </a:xfrm>
          <a:prstGeom prst="rect">
            <a:avLst/>
          </a:prstGeom>
          <a:noFill/>
          <a:ln>
            <a:noFill/>
          </a:ln>
        </p:spPr>
      </p:pic>
      <p:sp>
        <p:nvSpPr>
          <p:cNvPr id="473" name="Google Shape;473;p27"/>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Definition Lists</a:t>
            </a:r>
            <a:endParaRPr/>
          </a:p>
        </p:txBody>
      </p:sp>
      <p:sp>
        <p:nvSpPr>
          <p:cNvPr id="474" name="Google Shape;474;p27"/>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5" name="Google Shape;475;p27"/>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6" name="Google Shape;476;p27"/>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7" name="Google Shape;477;p27"/>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78" name="Google Shape;478;p27"/>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479" name="Google Shape;479;p27"/>
          <p:cNvSpPr txBox="1"/>
          <p:nvPr/>
        </p:nvSpPr>
        <p:spPr>
          <a:xfrm>
            <a:off x="228600" y="2205037"/>
            <a:ext cx="10656887" cy="23082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How the HTML code above looks in a browser:</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28600" lvl="2" marL="11430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Coffee</a:t>
            </a:r>
            <a:endParaRPr/>
          </a:p>
          <a:p>
            <a:pPr indent="-228600" lvl="2" marL="11430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 black hot drink</a:t>
            </a:r>
            <a:endParaRPr/>
          </a:p>
          <a:p>
            <a:pPr indent="-228600" lvl="2" marL="11430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Milk</a:t>
            </a:r>
            <a:endParaRPr/>
          </a:p>
          <a:p>
            <a:pPr indent="-228600" lvl="2" marL="11430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 white cold drink</a:t>
            </a:r>
            <a:endParaRPr/>
          </a:p>
        </p:txBody>
      </p:sp>
      <p:pic>
        <p:nvPicPr>
          <p:cNvPr id="480" name="Google Shape;480;p27"/>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descr="C:\Users\parul\Desktop\Digital Learning Content.png" id="485" name="Google Shape;485;p28"/>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486" name="Google Shape;486;p28"/>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487" name="Google Shape;487;p28"/>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Forms</a:t>
            </a:r>
            <a:endParaRPr/>
          </a:p>
        </p:txBody>
      </p:sp>
      <p:sp>
        <p:nvSpPr>
          <p:cNvPr id="488" name="Google Shape;488;p28"/>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9" name="Google Shape;489;p28"/>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0" name="Google Shape;490;p28"/>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1" name="Google Shape;491;p28"/>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2" name="Google Shape;492;p28"/>
          <p:cNvSpPr txBox="1"/>
          <p:nvPr/>
        </p:nvSpPr>
        <p:spPr>
          <a:xfrm>
            <a:off x="192087" y="2205037"/>
            <a:ext cx="11449050" cy="4524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HTML forms are used to collect user data/input.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HTML forms contain </a:t>
            </a:r>
            <a:r>
              <a:rPr b="1" i="0" lang="en-US" sz="2400" u="none">
                <a:solidFill>
                  <a:srgbClr val="005490"/>
                </a:solidFill>
                <a:latin typeface="Calibri"/>
                <a:ea typeface="Calibri"/>
                <a:cs typeface="Calibri"/>
                <a:sym typeface="Calibri"/>
              </a:rPr>
              <a:t>form elements</a:t>
            </a:r>
            <a:r>
              <a:rPr b="0" i="0" lang="en-US" sz="2400" u="none">
                <a:solidFill>
                  <a:srgbClr val="005490"/>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 is defines as a:</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&lt;form&gt;</a:t>
            </a:r>
            <a:br>
              <a:rPr b="0" i="0" lang="en-US" sz="2400" u="none">
                <a:solidFill>
                  <a:schemeClr val="dk1"/>
                </a:solidFill>
                <a:latin typeface="Calibri"/>
                <a:ea typeface="Calibri"/>
                <a:cs typeface="Calibri"/>
                <a:sym typeface="Calibri"/>
              </a:rPr>
            </a:br>
            <a:r>
              <a:rPr b="0" i="0" lang="en-US" sz="2400" u="none">
                <a:solidFill>
                  <a:schemeClr val="dk1"/>
                </a:solidFill>
                <a:latin typeface="Calibri"/>
                <a:ea typeface="Calibri"/>
                <a:cs typeface="Calibri"/>
                <a:sym typeface="Calibri"/>
              </a:rPr>
              <a:t>…</a:t>
            </a:r>
            <a:br>
              <a:rPr b="0" i="0" lang="en-US" sz="2400" u="none">
                <a:solidFill>
                  <a:schemeClr val="dk1"/>
                </a:solidFill>
                <a:latin typeface="Calibri"/>
                <a:ea typeface="Calibri"/>
                <a:cs typeface="Calibri"/>
                <a:sym typeface="Calibri"/>
              </a:rPr>
            </a:br>
            <a:r>
              <a:rPr b="0" i="1" lang="en-US" sz="2400" u="none">
                <a:solidFill>
                  <a:schemeClr val="dk1"/>
                </a:solidFill>
                <a:latin typeface="Calibri"/>
                <a:ea typeface="Calibri"/>
                <a:cs typeface="Calibri"/>
                <a:sym typeface="Calibri"/>
              </a:rPr>
              <a:t>form elements</a:t>
            </a:r>
            <a:br>
              <a:rPr b="0" i="0" lang="en-US" sz="2400" u="none">
                <a:solidFill>
                  <a:schemeClr val="dk1"/>
                </a:solidFill>
                <a:latin typeface="Calibri"/>
                <a:ea typeface="Calibri"/>
                <a:cs typeface="Calibri"/>
                <a:sym typeface="Calibri"/>
              </a:rPr>
            </a:br>
            <a:r>
              <a:rPr b="0" i="0" lang="en-US" sz="2400" u="none">
                <a:solidFill>
                  <a:schemeClr val="dk1"/>
                </a:solidFill>
                <a:latin typeface="Calibri"/>
                <a:ea typeface="Calibri"/>
                <a:cs typeface="Calibri"/>
                <a:sym typeface="Calibri"/>
              </a:rPr>
              <a:t>…</a:t>
            </a:r>
            <a:br>
              <a:rPr b="0" i="0" lang="en-US" sz="2400" u="none">
                <a:solidFill>
                  <a:schemeClr val="dk1"/>
                </a:solidFill>
                <a:latin typeface="Calibri"/>
                <a:ea typeface="Calibri"/>
                <a:cs typeface="Calibri"/>
                <a:sym typeface="Calibri"/>
              </a:rPr>
            </a:br>
            <a:r>
              <a:rPr b="0" i="0" lang="en-US" sz="2400" u="none">
                <a:solidFill>
                  <a:schemeClr val="dk1"/>
                </a:solidFill>
                <a:latin typeface="Calibri"/>
                <a:ea typeface="Calibri"/>
                <a:cs typeface="Calibri"/>
                <a:sym typeface="Calibri"/>
              </a:rPr>
              <a:t>&lt;/form&gt;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Form elements are different types of input elements, checkboxes, radio buttons, submit buttons, and more.</a:t>
            </a:r>
            <a:endParaRPr/>
          </a:p>
        </p:txBody>
      </p:sp>
      <p:pic>
        <p:nvPicPr>
          <p:cNvPr id="493" name="Google Shape;493;p28"/>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descr="C:\Users\parul\Desktop\Digital Learning Content.png" id="498" name="Google Shape;498;p29"/>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499" name="Google Shape;499;p29"/>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500" name="Google Shape;500;p29"/>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Forms(Contd..)</a:t>
            </a:r>
            <a:endParaRPr/>
          </a:p>
        </p:txBody>
      </p:sp>
      <p:sp>
        <p:nvSpPr>
          <p:cNvPr id="501" name="Google Shape;501;p29"/>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2" name="Google Shape;502;p29"/>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3" name="Google Shape;503;p29"/>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4" name="Google Shape;504;p29"/>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5" name="Google Shape;505;p29"/>
          <p:cNvSpPr txBox="1"/>
          <p:nvPr/>
        </p:nvSpPr>
        <p:spPr>
          <a:xfrm>
            <a:off x="192087" y="2205037"/>
            <a:ext cx="11449050" cy="1784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200"/>
              <a:buFont typeface="Calibri"/>
              <a:buNone/>
            </a:pPr>
            <a:r>
              <a:rPr b="1" i="0" lang="en-US" sz="2200" u="none">
                <a:solidFill>
                  <a:srgbClr val="005490"/>
                </a:solidFill>
                <a:latin typeface="Calibri"/>
                <a:ea typeface="Calibri"/>
                <a:cs typeface="Calibri"/>
                <a:sym typeface="Calibri"/>
              </a:rPr>
              <a:t>A.&lt;input&gt; Element:</a:t>
            </a:r>
            <a:endParaRPr/>
          </a:p>
          <a:p>
            <a:pPr indent="0" lvl="0" marL="0" marR="0" rtl="0" algn="l">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The &lt;input&gt; element is used for collecting information from the user.</a:t>
            </a:r>
            <a:endParaRPr/>
          </a:p>
          <a:p>
            <a:pPr indent="0" lvl="0" marL="0" marR="0" rtl="0" algn="l">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It  has many variations, depending on the </a:t>
            </a:r>
            <a:r>
              <a:rPr b="0" i="0" lang="en-US" sz="2200" u="none">
                <a:solidFill>
                  <a:srgbClr val="005490"/>
                </a:solidFill>
                <a:latin typeface="Calibri"/>
                <a:ea typeface="Calibri"/>
                <a:cs typeface="Calibri"/>
                <a:sym typeface="Calibri"/>
              </a:rPr>
              <a:t>type attribute.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graphicFrame>
        <p:nvGraphicFramePr>
          <p:cNvPr id="506" name="Google Shape;506;p29"/>
          <p:cNvGraphicFramePr/>
          <p:nvPr/>
        </p:nvGraphicFramePr>
        <p:xfrm>
          <a:off x="263525" y="3357562"/>
          <a:ext cx="3000000" cy="3000000"/>
        </p:xfrm>
        <a:graphic>
          <a:graphicData uri="http://schemas.openxmlformats.org/drawingml/2006/table">
            <a:tbl>
              <a:tblPr>
                <a:noFill/>
                <a:tableStyleId>{024E7E50-4814-48D9-ACAA-88ABD760347B}</a:tableStyleId>
              </a:tblPr>
              <a:tblGrid>
                <a:gridCol w="1984375"/>
                <a:gridCol w="9536100"/>
              </a:tblGrid>
              <a:tr h="444500">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Type</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Description</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0322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text</a:t>
                      </a:r>
                      <a:endParaRPr/>
                    </a:p>
                  </a:txBody>
                  <a:tcPr marT="76225" marB="76225" marR="76200" marL="762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Defines normal text input(accept char. &amp; no. into text box)</a:t>
                      </a:r>
                      <a:endParaRPr/>
                    </a:p>
                  </a:txBody>
                  <a:tcPr marT="76225" marB="76225" marR="76200" marL="762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50322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Password</a:t>
                      </a:r>
                      <a:endParaRPr/>
                    </a:p>
                  </a:txBody>
                  <a:tcPr marT="76225" marB="76225" marR="76200" marL="762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Its similar to above  text box but anything  that is typed cannot be seen.</a:t>
                      </a:r>
                      <a:endParaRPr/>
                    </a:p>
                  </a:txBody>
                  <a:tcPr marT="76225" marB="76225" marR="76200" marL="762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50482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radio</a:t>
                      </a:r>
                      <a:endParaRPr/>
                    </a:p>
                  </a:txBody>
                  <a:tcPr marT="76225" marB="76225" marR="76200" marL="762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Defines radio button input (for selecting one of many choices)</a:t>
                      </a:r>
                      <a:endParaRPr/>
                    </a:p>
                  </a:txBody>
                  <a:tcPr marT="76225" marB="76225" marR="76200" marL="762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968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submit</a:t>
                      </a:r>
                      <a:endParaRPr/>
                    </a:p>
                  </a:txBody>
                  <a:tcPr marT="76225" marB="76225" marR="76200" marL="762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Defines a submit button (for submitting the form)</a:t>
                      </a:r>
                      <a:endParaRPr/>
                    </a:p>
                  </a:txBody>
                  <a:tcPr marT="76225" marB="76225" marR="76200" marL="762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430200">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checkbox</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This gives a check box that can be toggled between checked &amp; unchecked</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30200">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Button</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This makes a button available</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bl>
          </a:graphicData>
        </a:graphic>
      </p:graphicFrame>
      <p:pic>
        <p:nvPicPr>
          <p:cNvPr id="507" name="Google Shape;507;p29"/>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C:\Users\parul\Desktop\Digital Learning Content.png" id="132" name="Google Shape;132;p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33" name="Google Shape;133;p3"/>
          <p:cNvPicPr preferRelativeResize="0"/>
          <p:nvPr/>
        </p:nvPicPr>
        <p:blipFill rotWithShape="1">
          <a:blip r:embed="rId4">
            <a:alphaModFix/>
          </a:blip>
          <a:srcRect b="0" l="0" r="0" t="0"/>
          <a:stretch/>
        </p:blipFill>
        <p:spPr>
          <a:xfrm>
            <a:off x="192087" y="2133600"/>
            <a:ext cx="11999912" cy="4391025"/>
          </a:xfrm>
          <a:prstGeom prst="rect">
            <a:avLst/>
          </a:prstGeom>
          <a:noFill/>
          <a:ln>
            <a:noFill/>
          </a:ln>
        </p:spPr>
      </p:pic>
      <p:sp>
        <p:nvSpPr>
          <p:cNvPr id="134" name="Google Shape;134;p3"/>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Introduction</a:t>
            </a:r>
            <a:endParaRPr/>
          </a:p>
        </p:txBody>
      </p:sp>
      <p:sp>
        <p:nvSpPr>
          <p:cNvPr id="135" name="Google Shape;135;p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6" name="Google Shape;136;p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7" name="Google Shape;137;p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8" name="Google Shape;138;p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9" name="Google Shape;139;p3"/>
          <p:cNvSpPr txBox="1"/>
          <p:nvPr/>
        </p:nvSpPr>
        <p:spPr>
          <a:xfrm>
            <a:off x="192087" y="2349500"/>
            <a:ext cx="11736387" cy="4154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HTML is a </a:t>
            </a:r>
            <a:r>
              <a:rPr b="0" i="0" lang="en-US" sz="2400" u="none">
                <a:solidFill>
                  <a:schemeClr val="dk1"/>
                </a:solidFill>
                <a:latin typeface="Calibri"/>
                <a:ea typeface="Calibri"/>
                <a:cs typeface="Calibri"/>
                <a:sym typeface="Calibri"/>
              </a:rPr>
              <a:t>language</a:t>
            </a:r>
            <a:r>
              <a:rPr b="0" i="0" lang="en-US" sz="2400" u="none">
                <a:solidFill>
                  <a:schemeClr val="dk1"/>
                </a:solidFill>
                <a:latin typeface="Arial"/>
                <a:ea typeface="Arial"/>
                <a:cs typeface="Arial"/>
                <a:sym typeface="Arial"/>
              </a:rPr>
              <a:t> for describing web pages.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HTML stands for </a:t>
            </a:r>
            <a:r>
              <a:rPr b="1" i="0" lang="en-US" sz="2400" u="none">
                <a:solidFill>
                  <a:schemeClr val="dk1"/>
                </a:solidFill>
                <a:latin typeface="Arial"/>
                <a:ea typeface="Arial"/>
                <a:cs typeface="Arial"/>
                <a:sym typeface="Arial"/>
              </a:rPr>
              <a:t>H</a:t>
            </a:r>
            <a:r>
              <a:rPr b="0" i="0" lang="en-US" sz="2400" u="none">
                <a:solidFill>
                  <a:schemeClr val="dk1"/>
                </a:solidFill>
                <a:latin typeface="Arial"/>
                <a:ea typeface="Arial"/>
                <a:cs typeface="Arial"/>
                <a:sym typeface="Arial"/>
              </a:rPr>
              <a:t>yper </a:t>
            </a:r>
            <a:r>
              <a:rPr b="1" i="0" lang="en-US" sz="2400" u="none">
                <a:solidFill>
                  <a:schemeClr val="dk1"/>
                </a:solidFill>
                <a:latin typeface="Arial"/>
                <a:ea typeface="Arial"/>
                <a:cs typeface="Arial"/>
                <a:sym typeface="Arial"/>
              </a:rPr>
              <a:t>T</a:t>
            </a:r>
            <a:r>
              <a:rPr b="0" i="0" lang="en-US" sz="2400" u="none">
                <a:solidFill>
                  <a:schemeClr val="dk1"/>
                </a:solidFill>
                <a:latin typeface="Arial"/>
                <a:ea typeface="Arial"/>
                <a:cs typeface="Arial"/>
                <a:sym typeface="Arial"/>
              </a:rPr>
              <a:t>ext </a:t>
            </a:r>
            <a:r>
              <a:rPr b="1" i="0" lang="en-US" sz="2400" u="none">
                <a:solidFill>
                  <a:schemeClr val="dk1"/>
                </a:solidFill>
                <a:latin typeface="Arial"/>
                <a:ea typeface="Arial"/>
                <a:cs typeface="Arial"/>
                <a:sym typeface="Arial"/>
              </a:rPr>
              <a:t>M</a:t>
            </a:r>
            <a:r>
              <a:rPr b="0" i="0" lang="en-US" sz="2400" u="none">
                <a:solidFill>
                  <a:schemeClr val="dk1"/>
                </a:solidFill>
                <a:latin typeface="Arial"/>
                <a:ea typeface="Arial"/>
                <a:cs typeface="Arial"/>
                <a:sym typeface="Arial"/>
              </a:rPr>
              <a:t>arkup </a:t>
            </a:r>
            <a:r>
              <a:rPr b="1" i="0" lang="en-US" sz="2400" u="none">
                <a:solidFill>
                  <a:schemeClr val="dk1"/>
                </a:solidFill>
                <a:latin typeface="Arial"/>
                <a:ea typeface="Arial"/>
                <a:cs typeface="Arial"/>
                <a:sym typeface="Arial"/>
              </a:rPr>
              <a:t>L</a:t>
            </a:r>
            <a:r>
              <a:rPr b="0" i="0" lang="en-US" sz="2400" u="none">
                <a:solidFill>
                  <a:schemeClr val="dk1"/>
                </a:solidFill>
                <a:latin typeface="Arial"/>
                <a:ea typeface="Arial"/>
                <a:cs typeface="Arial"/>
                <a:sym typeface="Arial"/>
              </a:rPr>
              <a:t>anguage</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HTML is not a programming language, it is a </a:t>
            </a:r>
            <a:r>
              <a:rPr b="1" i="0" lang="en-US" sz="2400" u="none">
                <a:solidFill>
                  <a:schemeClr val="dk1"/>
                </a:solidFill>
                <a:latin typeface="Arial"/>
                <a:ea typeface="Arial"/>
                <a:cs typeface="Arial"/>
                <a:sym typeface="Arial"/>
              </a:rPr>
              <a:t>markup language</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 markup language is a set of </a:t>
            </a:r>
            <a:r>
              <a:rPr b="1" i="0" lang="en-US" sz="2400" u="none">
                <a:solidFill>
                  <a:schemeClr val="dk1"/>
                </a:solidFill>
                <a:latin typeface="Arial"/>
                <a:ea typeface="Arial"/>
                <a:cs typeface="Arial"/>
                <a:sym typeface="Arial"/>
              </a:rPr>
              <a:t>markup tags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HTML uses </a:t>
            </a:r>
            <a:r>
              <a:rPr b="1" i="0" lang="en-US" sz="2400" u="none">
                <a:solidFill>
                  <a:schemeClr val="dk1"/>
                </a:solidFill>
                <a:latin typeface="Arial"/>
                <a:ea typeface="Arial"/>
                <a:cs typeface="Arial"/>
                <a:sym typeface="Arial"/>
              </a:rPr>
              <a:t>markup tags</a:t>
            </a:r>
            <a:r>
              <a:rPr b="0" i="0" lang="en-US" sz="2400" u="none">
                <a:solidFill>
                  <a:schemeClr val="dk1"/>
                </a:solidFill>
                <a:latin typeface="Arial"/>
                <a:ea typeface="Arial"/>
                <a:cs typeface="Arial"/>
                <a:sym typeface="Arial"/>
              </a:rPr>
              <a:t> to describe web pages </a:t>
            </a:r>
            <a:endParaRPr/>
          </a:p>
          <a:p>
            <a:pPr indent="0" lvl="0" marL="0" marR="0" rtl="0" algn="just">
              <a:lnSpc>
                <a:spcPct val="100000"/>
              </a:lnSpc>
              <a:spcBef>
                <a:spcPts val="0"/>
              </a:spcBef>
              <a:spcAft>
                <a:spcPts val="0"/>
              </a:spcAft>
              <a:buClr>
                <a:schemeClr val="dk1"/>
              </a:buClr>
              <a:buSzPts val="2400"/>
              <a:buFont typeface="Noto Sans Symbols"/>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140" name="Google Shape;140;p3"/>
          <p:cNvPicPr preferRelativeResize="0"/>
          <p:nvPr/>
        </p:nvPicPr>
        <p:blipFill rotWithShape="1">
          <a:blip r:embed="rId5">
            <a:alphaModFix/>
          </a:blip>
          <a:srcRect b="0" l="0" r="0" t="0"/>
          <a:stretch/>
        </p:blipFill>
        <p:spPr>
          <a:xfrm>
            <a:off x="11363325" y="6040437"/>
            <a:ext cx="609600" cy="609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descr="C:\Users\parul\Desktop\Digital Learning Content.png" id="512" name="Google Shape;512;p30"/>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513" name="Google Shape;513;p30"/>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514" name="Google Shape;514;p30"/>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Forms(Contd..)</a:t>
            </a:r>
            <a:endParaRPr/>
          </a:p>
        </p:txBody>
      </p:sp>
      <p:sp>
        <p:nvSpPr>
          <p:cNvPr id="515" name="Google Shape;515;p30"/>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6" name="Google Shape;516;p30"/>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7" name="Google Shape;517;p30"/>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8" name="Google Shape;518;p30"/>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9" name="Google Shape;519;p30"/>
          <p:cNvSpPr txBox="1"/>
          <p:nvPr/>
        </p:nvSpPr>
        <p:spPr>
          <a:xfrm>
            <a:off x="192087" y="2205037"/>
            <a:ext cx="11807825" cy="4154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1.Text Input: </a:t>
            </a:r>
            <a:r>
              <a:rPr b="0" i="0" lang="en-US" sz="2400" u="none">
                <a:solidFill>
                  <a:schemeClr val="dk1"/>
                </a:solidFill>
                <a:latin typeface="Calibri"/>
                <a:ea typeface="Calibri"/>
                <a:cs typeface="Calibri"/>
                <a:sym typeface="Calibri"/>
              </a:rPr>
              <a:t>It Define a one-line input.(default width of a text field is 20 characters)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&lt;body&gt;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&lt;h1&gt;PARUL UNIVERSITY&lt;/h1&gt;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&lt;form&gt;First name:&lt;br&gt;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&lt;input type="text" name="firstname"&gt;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&lt;br&gt;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Last name:&lt;br&gt;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&lt;input type="text" name="lastname"&gt;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&lt;/form&gt;&lt;/body&gt;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p:txBody>
      </p:sp>
      <p:pic>
        <p:nvPicPr>
          <p:cNvPr id="520" name="Google Shape;520;p30"/>
          <p:cNvPicPr preferRelativeResize="0"/>
          <p:nvPr/>
        </p:nvPicPr>
        <p:blipFill rotWithShape="1">
          <a:blip r:embed="rId5">
            <a:alphaModFix/>
          </a:blip>
          <a:srcRect b="43333" l="36063" r="25280" t="23572"/>
          <a:stretch/>
        </p:blipFill>
        <p:spPr>
          <a:xfrm>
            <a:off x="6024563" y="2781300"/>
            <a:ext cx="5832475" cy="3887788"/>
          </a:xfrm>
          <a:prstGeom prst="rect">
            <a:avLst/>
          </a:prstGeom>
          <a:noFill/>
          <a:ln cap="flat" cmpd="sng" w="9525">
            <a:solidFill>
              <a:srgbClr val="005390"/>
            </a:solidFill>
            <a:prstDash val="solid"/>
            <a:miter lim="800000"/>
            <a:headEnd len="sm" w="sm" type="none"/>
            <a:tailEnd len="sm" w="sm" type="none"/>
          </a:ln>
        </p:spPr>
      </p:pic>
      <p:pic>
        <p:nvPicPr>
          <p:cNvPr id="521" name="Google Shape;521;p30"/>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C:\Users\parul\Desktop\Digital Learning Content.png" id="526" name="Google Shape;526;p31"/>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527" name="Google Shape;527;p31"/>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528" name="Google Shape;528;p31"/>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Forms(Contd..)</a:t>
            </a:r>
            <a:endParaRPr/>
          </a:p>
        </p:txBody>
      </p:sp>
      <p:sp>
        <p:nvSpPr>
          <p:cNvPr id="529" name="Google Shape;529;p31"/>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0" name="Google Shape;530;p31"/>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1" name="Google Shape;531;p31"/>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2" name="Google Shape;532;p31"/>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3" name="Google Shape;533;p31"/>
          <p:cNvSpPr txBox="1"/>
          <p:nvPr/>
        </p:nvSpPr>
        <p:spPr>
          <a:xfrm>
            <a:off x="0" y="2205037"/>
            <a:ext cx="12192000" cy="4894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2. Radio Button Input :</a:t>
            </a:r>
            <a:r>
              <a:rPr b="0" i="0" lang="en-US" sz="2400" u="none">
                <a:solidFill>
                  <a:schemeClr val="dk1"/>
                </a:solidFill>
                <a:latin typeface="Calibri"/>
                <a:ea typeface="Calibri"/>
                <a:cs typeface="Calibri"/>
                <a:sym typeface="Calibri"/>
              </a:rPr>
              <a:t>It is used to select one of many given choices. you can select only one at same time.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&lt;html&gt;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&lt;p&gt;PARUL UNIVERSITY&lt;/p&gt;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&lt;form&gt;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   &lt;input type="radio" name="sex" value="male" &gt;Male</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&lt;br&gt;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   &lt;input type="radio" name="sex" value="female"&gt;Female</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&lt;/form&gt;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&lt;/html&gt;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pic>
        <p:nvPicPr>
          <p:cNvPr id="534" name="Google Shape;534;p31"/>
          <p:cNvPicPr preferRelativeResize="0"/>
          <p:nvPr/>
        </p:nvPicPr>
        <p:blipFill rotWithShape="1">
          <a:blip r:embed="rId5">
            <a:alphaModFix/>
          </a:blip>
          <a:srcRect b="49762" l="35899" r="25414" t="23808"/>
          <a:stretch/>
        </p:blipFill>
        <p:spPr>
          <a:xfrm>
            <a:off x="7680325" y="2852738"/>
            <a:ext cx="4319588" cy="3816350"/>
          </a:xfrm>
          <a:prstGeom prst="rect">
            <a:avLst/>
          </a:prstGeom>
          <a:noFill/>
          <a:ln cap="flat" cmpd="sng" w="9525">
            <a:solidFill>
              <a:srgbClr val="005390"/>
            </a:solidFill>
            <a:prstDash val="solid"/>
            <a:miter lim="800000"/>
            <a:headEnd len="sm" w="sm" type="none"/>
            <a:tailEnd len="sm" w="sm" type="none"/>
          </a:ln>
        </p:spPr>
      </p:pic>
      <p:pic>
        <p:nvPicPr>
          <p:cNvPr id="535" name="Google Shape;535;p31"/>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C:\Users\parul\Desktop\Digital Learning Content.png" id="540" name="Google Shape;540;p32"/>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541" name="Google Shape;541;p32"/>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542" name="Google Shape;542;p32"/>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Forms(Contd..)</a:t>
            </a:r>
            <a:endParaRPr/>
          </a:p>
        </p:txBody>
      </p:sp>
      <p:sp>
        <p:nvSpPr>
          <p:cNvPr id="543" name="Google Shape;543;p32"/>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4" name="Google Shape;544;p32"/>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5" name="Google Shape;545;p32"/>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6" name="Google Shape;546;p32"/>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7" name="Google Shape;547;p32"/>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548" name="Google Shape;548;p32"/>
          <p:cNvSpPr txBox="1"/>
          <p:nvPr/>
        </p:nvSpPr>
        <p:spPr>
          <a:xfrm>
            <a:off x="192087" y="2205037"/>
            <a:ext cx="11999912" cy="4524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3. The Submit Button: </a:t>
            </a:r>
            <a:r>
              <a:rPr b="0" i="0" lang="en-US" sz="2400" u="none">
                <a:solidFill>
                  <a:schemeClr val="dk1"/>
                </a:solidFill>
                <a:latin typeface="Calibri"/>
                <a:ea typeface="Calibri"/>
                <a:cs typeface="Calibri"/>
                <a:sym typeface="Calibri"/>
              </a:rPr>
              <a:t>It is used for submitting a form data to a form-handler.</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 action="action_page.php"&gt;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&lt;h1&gt;PARUL UNIVERSITY&lt;/h1&gt;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First name:&lt;br&gt;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&lt;input type="text" name="firstname" value="Mickey"&gt;&lt;br&gt;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Last name:&lt;br&gt;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&lt;input type="text" name="lastname" value="Mouse"&gt;&lt;br&gt;&lt;br&gt;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&lt;input type="submit" value="Submit"&gt;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p:txBody>
      </p:sp>
      <p:pic>
        <p:nvPicPr>
          <p:cNvPr id="549" name="Google Shape;549;p32"/>
          <p:cNvPicPr preferRelativeResize="0"/>
          <p:nvPr/>
        </p:nvPicPr>
        <p:blipFill rotWithShape="1">
          <a:blip r:embed="rId5">
            <a:alphaModFix/>
          </a:blip>
          <a:srcRect b="37856" l="35927" r="25494" t="23810"/>
          <a:stretch/>
        </p:blipFill>
        <p:spPr>
          <a:xfrm>
            <a:off x="8183563" y="3068638"/>
            <a:ext cx="3816350" cy="3600450"/>
          </a:xfrm>
          <a:prstGeom prst="rect">
            <a:avLst/>
          </a:prstGeom>
          <a:noFill/>
          <a:ln cap="flat" cmpd="sng" w="9525">
            <a:solidFill>
              <a:srgbClr val="005390"/>
            </a:solidFill>
            <a:prstDash val="solid"/>
            <a:miter lim="800000"/>
            <a:headEnd len="sm" w="sm" type="none"/>
            <a:tailEnd len="sm" w="sm" type="none"/>
          </a:ln>
        </p:spPr>
      </p:pic>
      <p:pic>
        <p:nvPicPr>
          <p:cNvPr id="550" name="Google Shape;550;p32"/>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descr="C:\Users\parul\Desktop\Digital Learning Content.png" id="555" name="Google Shape;555;p3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556" name="Google Shape;556;p33"/>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557" name="Google Shape;557;p33"/>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Forms(Contd..)</a:t>
            </a:r>
            <a:endParaRPr/>
          </a:p>
        </p:txBody>
      </p:sp>
      <p:sp>
        <p:nvSpPr>
          <p:cNvPr id="558" name="Google Shape;558;p3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9" name="Google Shape;559;p3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0" name="Google Shape;560;p3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1" name="Google Shape;561;p3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2" name="Google Shape;562;p33"/>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563" name="Google Shape;563;p33"/>
          <p:cNvSpPr txBox="1"/>
          <p:nvPr/>
        </p:nvSpPr>
        <p:spPr>
          <a:xfrm>
            <a:off x="192087" y="2205037"/>
            <a:ext cx="11999912" cy="4894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4. checkbox : </a:t>
            </a:r>
            <a:r>
              <a:rPr b="0" i="0" lang="en-US" sz="2400" u="none">
                <a:solidFill>
                  <a:schemeClr val="dk1"/>
                </a:solidFill>
                <a:latin typeface="Calibri"/>
                <a:ea typeface="Calibri"/>
                <a:cs typeface="Calibri"/>
                <a:sym typeface="Calibri"/>
              </a:rPr>
              <a:t>It is used for select ZERO or MORE options of a limited number of choices.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&lt;html&gt;&lt;body&gt;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&lt;h1&gt; PARUL UNIVERSITY &lt;/h1&gt;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&lt;input type="checkbox" name="vehicle" value=“Pen”&gt;I have a Pen </a:t>
            </a:r>
            <a:r>
              <a:rPr b="0" i="0" lang="en-US" sz="2400" u="none">
                <a:solidFill>
                  <a:schemeClr val="dk1"/>
                </a:solidFill>
                <a:latin typeface="Calibri"/>
                <a:ea typeface="Calibri"/>
                <a:cs typeface="Calibri"/>
                <a:sym typeface="Calibri"/>
              </a:rPr>
              <a:t>&lt;br&gt;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&lt;input type="checkbox" name="vehicle" value=“Pencil”&gt;I have a Pencil</a:t>
            </a:r>
            <a:r>
              <a:rPr b="0" i="0" lang="en-US" sz="2400" u="none">
                <a:solidFill>
                  <a:schemeClr val="dk1"/>
                </a:solidFill>
                <a:latin typeface="Calibri"/>
                <a:ea typeface="Calibri"/>
                <a:cs typeface="Calibri"/>
                <a:sym typeface="Calibri"/>
              </a:rPr>
              <a:t>&lt;br&gt;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&lt;input type="checkbox" name="vehicle" value=“Eraser"&gt;I have a Eraser</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&lt;br&gt;&lt;br&gt;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&lt;input type="submit"&gt;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&lt;/form&gt;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564" name="Google Shape;564;p33"/>
          <p:cNvPicPr preferRelativeResize="0"/>
          <p:nvPr/>
        </p:nvPicPr>
        <p:blipFill rotWithShape="1">
          <a:blip r:embed="rId5">
            <a:alphaModFix/>
          </a:blip>
          <a:srcRect b="38571" l="36063" r="25547" t="24048"/>
          <a:stretch/>
        </p:blipFill>
        <p:spPr>
          <a:xfrm>
            <a:off x="8183563" y="4868863"/>
            <a:ext cx="3948112" cy="1800225"/>
          </a:xfrm>
          <a:prstGeom prst="rect">
            <a:avLst/>
          </a:prstGeom>
          <a:noFill/>
          <a:ln cap="flat" cmpd="sng" w="9525">
            <a:solidFill>
              <a:srgbClr val="005390"/>
            </a:solidFill>
            <a:prstDash val="solid"/>
            <a:miter lim="800000"/>
            <a:headEnd len="sm" w="sm" type="none"/>
            <a:tailEnd len="sm" w="sm" type="none"/>
          </a:ln>
        </p:spPr>
      </p:pic>
      <p:pic>
        <p:nvPicPr>
          <p:cNvPr id="565" name="Google Shape;565;p33"/>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descr="C:\Users\parul\Desktop\Digital Learning Content.png" id="570" name="Google Shape;570;p34"/>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571" name="Google Shape;571;p34"/>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572" name="Google Shape;572;p34"/>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Forms(Contd..)</a:t>
            </a:r>
            <a:endParaRPr/>
          </a:p>
        </p:txBody>
      </p:sp>
      <p:sp>
        <p:nvSpPr>
          <p:cNvPr id="573" name="Google Shape;573;p34"/>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4" name="Google Shape;574;p34"/>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5" name="Google Shape;575;p34"/>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6" name="Google Shape;576;p34"/>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77" name="Google Shape;577;p34"/>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578" name="Google Shape;578;p34"/>
          <p:cNvSpPr txBox="1"/>
          <p:nvPr/>
        </p:nvSpPr>
        <p:spPr>
          <a:xfrm>
            <a:off x="0" y="2205037"/>
            <a:ext cx="12192000" cy="341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B. Button:  </a:t>
            </a:r>
            <a:r>
              <a:rPr b="0" i="0" lang="en-US" sz="2400" u="none">
                <a:solidFill>
                  <a:schemeClr val="dk1"/>
                </a:solidFill>
                <a:latin typeface="Calibri"/>
                <a:ea typeface="Calibri"/>
                <a:cs typeface="Calibri"/>
                <a:sym typeface="Calibri"/>
              </a:rPr>
              <a:t>The &lt;button&gt; element represents a clickable button It is used to submit forms.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&lt;h1&gt;PARUL UNIVERSITY&lt;/h1&gt;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&lt;button type="button" onclick="alert('Welcome to PIET!')"&gt;Click&lt;/button&gt;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p:txBody>
      </p:sp>
      <p:pic>
        <p:nvPicPr>
          <p:cNvPr id="579" name="Google Shape;579;p34"/>
          <p:cNvPicPr preferRelativeResize="0"/>
          <p:nvPr/>
        </p:nvPicPr>
        <p:blipFill rotWithShape="1">
          <a:blip r:embed="rId5">
            <a:alphaModFix/>
          </a:blip>
          <a:srcRect b="21429" l="51579" r="32236" t="54762"/>
          <a:stretch/>
        </p:blipFill>
        <p:spPr>
          <a:xfrm>
            <a:off x="8183563" y="4508500"/>
            <a:ext cx="3744912" cy="2160588"/>
          </a:xfrm>
          <a:prstGeom prst="rect">
            <a:avLst/>
          </a:prstGeom>
          <a:noFill/>
          <a:ln cap="flat" cmpd="sng" w="9525">
            <a:solidFill>
              <a:srgbClr val="005390"/>
            </a:solidFill>
            <a:prstDash val="solid"/>
            <a:miter lim="800000"/>
            <a:headEnd len="sm" w="sm" type="none"/>
            <a:tailEnd len="sm" w="sm" type="none"/>
          </a:ln>
        </p:spPr>
      </p:pic>
      <p:pic>
        <p:nvPicPr>
          <p:cNvPr id="580" name="Google Shape;580;p34"/>
          <p:cNvPicPr preferRelativeResize="0"/>
          <p:nvPr/>
        </p:nvPicPr>
        <p:blipFill rotWithShape="1">
          <a:blip r:embed="rId6">
            <a:alphaModFix/>
          </a:blip>
          <a:srcRect b="47144" l="22388" r="49759" t="24762"/>
          <a:stretch/>
        </p:blipFill>
        <p:spPr>
          <a:xfrm>
            <a:off x="4583113" y="4508500"/>
            <a:ext cx="3457575" cy="2160588"/>
          </a:xfrm>
          <a:prstGeom prst="rect">
            <a:avLst/>
          </a:prstGeom>
          <a:noFill/>
          <a:ln cap="flat" cmpd="sng" w="9525">
            <a:solidFill>
              <a:srgbClr val="005390"/>
            </a:solidFill>
            <a:prstDash val="solid"/>
            <a:miter lim="800000"/>
            <a:headEnd len="sm" w="sm" type="none"/>
            <a:tailEnd len="sm" w="sm" type="none"/>
          </a:ln>
        </p:spPr>
      </p:pic>
      <p:pic>
        <p:nvPicPr>
          <p:cNvPr id="581" name="Google Shape;581;p34"/>
          <p:cNvPicPr preferRelativeResize="0"/>
          <p:nvPr/>
        </p:nvPicPr>
        <p:blipFill rotWithShape="1">
          <a:blip r:embed="rId7">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descr="C:\Users\parul\Desktop\Digital Learning Content.png" id="586" name="Google Shape;586;p35"/>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587" name="Google Shape;587;p35"/>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588" name="Google Shape;588;p35"/>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Forms(Contd..)</a:t>
            </a:r>
            <a:endParaRPr/>
          </a:p>
        </p:txBody>
      </p:sp>
      <p:sp>
        <p:nvSpPr>
          <p:cNvPr id="589" name="Google Shape;589;p35"/>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0" name="Google Shape;590;p35"/>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1" name="Google Shape;591;p35"/>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2" name="Google Shape;592;p35"/>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93" name="Google Shape;593;p35"/>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594" name="Google Shape;594;p35"/>
          <p:cNvSpPr txBox="1"/>
          <p:nvPr/>
        </p:nvSpPr>
        <p:spPr>
          <a:xfrm>
            <a:off x="0" y="2205037"/>
            <a:ext cx="12192000" cy="5402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300"/>
              <a:buFont typeface="Calibri"/>
              <a:buNone/>
            </a:pPr>
            <a:r>
              <a:rPr b="0" i="0" lang="en-US" sz="2300" u="none">
                <a:solidFill>
                  <a:srgbClr val="005490"/>
                </a:solidFill>
                <a:latin typeface="Calibri"/>
                <a:ea typeface="Calibri"/>
                <a:cs typeface="Calibri"/>
                <a:sym typeface="Calibri"/>
              </a:rPr>
              <a:t>C.&lt;select&gt;Element(Drop-Down List): </a:t>
            </a:r>
            <a:r>
              <a:rPr b="0" i="0" lang="en-US" sz="2300" u="none">
                <a:solidFill>
                  <a:schemeClr val="dk1"/>
                </a:solidFill>
                <a:latin typeface="Calibri"/>
                <a:ea typeface="Calibri"/>
                <a:cs typeface="Calibri"/>
                <a:sym typeface="Calibri"/>
              </a:rPr>
              <a:t>HTML &lt;select&gt; tag is used to create drop down list of options</a:t>
            </a:r>
            <a:endParaRPr/>
          </a:p>
          <a:p>
            <a:pPr indent="0" lvl="0" marL="0" marR="0" rtl="0" algn="l">
              <a:lnSpc>
                <a:spcPct val="100000"/>
              </a:lnSpc>
              <a:spcBef>
                <a:spcPts val="0"/>
              </a:spcBef>
              <a:spcAft>
                <a:spcPts val="0"/>
              </a:spcAft>
              <a:buClr>
                <a:schemeClr val="dk1"/>
              </a:buClr>
              <a:buSzPts val="2300"/>
              <a:buFont typeface="Calibri"/>
              <a:buNone/>
            </a:pPr>
            <a:r>
              <a:rPr b="0" i="0" lang="en-US" sz="2300" u="none">
                <a:solidFill>
                  <a:schemeClr val="dk1"/>
                </a:solidFill>
                <a:latin typeface="Calibri"/>
                <a:ea typeface="Calibri"/>
                <a:cs typeface="Calibri"/>
                <a:sym typeface="Calibri"/>
              </a:rPr>
              <a:t>&lt;html&gt;&lt;body&gt;</a:t>
            </a:r>
            <a:endParaRPr/>
          </a:p>
          <a:p>
            <a:pPr indent="0" lvl="0" marL="0" marR="0" rtl="0" algn="l">
              <a:lnSpc>
                <a:spcPct val="100000"/>
              </a:lnSpc>
              <a:spcBef>
                <a:spcPts val="0"/>
              </a:spcBef>
              <a:spcAft>
                <a:spcPts val="0"/>
              </a:spcAft>
              <a:buClr>
                <a:schemeClr val="dk1"/>
              </a:buClr>
              <a:buSzPts val="2300"/>
              <a:buFont typeface="Calibri"/>
              <a:buNone/>
            </a:pPr>
            <a:r>
              <a:rPr b="0" i="0" lang="en-US" sz="2300" u="none">
                <a:solidFill>
                  <a:schemeClr val="dk1"/>
                </a:solidFill>
                <a:latin typeface="Calibri"/>
                <a:ea typeface="Calibri"/>
                <a:cs typeface="Calibri"/>
                <a:sym typeface="Calibri"/>
              </a:rPr>
              <a:t>&lt;form&gt;</a:t>
            </a:r>
            <a:endParaRPr/>
          </a:p>
          <a:p>
            <a:pPr indent="0" lvl="0" marL="0" marR="0" rtl="0" algn="l">
              <a:lnSpc>
                <a:spcPct val="100000"/>
              </a:lnSpc>
              <a:spcBef>
                <a:spcPts val="0"/>
              </a:spcBef>
              <a:spcAft>
                <a:spcPts val="0"/>
              </a:spcAft>
              <a:buClr>
                <a:schemeClr val="dk1"/>
              </a:buClr>
              <a:buSzPts val="2300"/>
              <a:buFont typeface="Calibri"/>
              <a:buNone/>
            </a:pPr>
            <a:r>
              <a:rPr b="1" i="0" lang="en-US" sz="2300" u="none">
                <a:solidFill>
                  <a:schemeClr val="dk1"/>
                </a:solidFill>
                <a:latin typeface="Calibri"/>
                <a:ea typeface="Calibri"/>
                <a:cs typeface="Calibri"/>
                <a:sym typeface="Calibri"/>
              </a:rPr>
              <a:t>&lt;select name="country"&gt;</a:t>
            </a:r>
            <a:endParaRPr/>
          </a:p>
          <a:p>
            <a:pPr indent="0" lvl="0" marL="0" marR="0" rtl="0" algn="l">
              <a:lnSpc>
                <a:spcPct val="100000"/>
              </a:lnSpc>
              <a:spcBef>
                <a:spcPts val="0"/>
              </a:spcBef>
              <a:spcAft>
                <a:spcPts val="0"/>
              </a:spcAft>
              <a:buClr>
                <a:schemeClr val="dk1"/>
              </a:buClr>
              <a:buSzPts val="2300"/>
              <a:buFont typeface="Calibri"/>
              <a:buNone/>
            </a:pPr>
            <a:r>
              <a:rPr b="1" i="0" lang="en-US" sz="2300" u="none">
                <a:solidFill>
                  <a:schemeClr val="dk1"/>
                </a:solidFill>
                <a:latin typeface="Calibri"/>
                <a:ea typeface="Calibri"/>
                <a:cs typeface="Calibri"/>
                <a:sym typeface="Calibri"/>
              </a:rPr>
              <a:t>&lt;option value="India"&gt;India&lt;/option&gt;</a:t>
            </a:r>
            <a:endParaRPr/>
          </a:p>
          <a:p>
            <a:pPr indent="0" lvl="0" marL="0" marR="0" rtl="0" algn="l">
              <a:lnSpc>
                <a:spcPct val="100000"/>
              </a:lnSpc>
              <a:spcBef>
                <a:spcPts val="0"/>
              </a:spcBef>
              <a:spcAft>
                <a:spcPts val="0"/>
              </a:spcAft>
              <a:buClr>
                <a:schemeClr val="dk1"/>
              </a:buClr>
              <a:buSzPts val="2300"/>
              <a:buFont typeface="Calibri"/>
              <a:buNone/>
            </a:pPr>
            <a:r>
              <a:rPr b="1" i="0" lang="en-US" sz="2300" u="none">
                <a:solidFill>
                  <a:schemeClr val="dk1"/>
                </a:solidFill>
                <a:latin typeface="Calibri"/>
                <a:ea typeface="Calibri"/>
                <a:cs typeface="Calibri"/>
                <a:sym typeface="Calibri"/>
              </a:rPr>
              <a:t>&lt;option value="canada"&gt;canada&lt;/option&gt;</a:t>
            </a:r>
            <a:endParaRPr/>
          </a:p>
          <a:p>
            <a:pPr indent="0" lvl="0" marL="0" marR="0" rtl="0" algn="l">
              <a:lnSpc>
                <a:spcPct val="100000"/>
              </a:lnSpc>
              <a:spcBef>
                <a:spcPts val="0"/>
              </a:spcBef>
              <a:spcAft>
                <a:spcPts val="0"/>
              </a:spcAft>
              <a:buClr>
                <a:schemeClr val="dk1"/>
              </a:buClr>
              <a:buSzPts val="2300"/>
              <a:buFont typeface="Calibri"/>
              <a:buNone/>
            </a:pPr>
            <a:r>
              <a:rPr b="1" i="0" lang="en-US" sz="2300" u="none">
                <a:solidFill>
                  <a:schemeClr val="dk1"/>
                </a:solidFill>
                <a:latin typeface="Calibri"/>
                <a:ea typeface="Calibri"/>
                <a:cs typeface="Calibri"/>
                <a:sym typeface="Calibri"/>
              </a:rPr>
              <a:t>&lt;option value="Landon"&gt;Landon&lt;/option&gt;</a:t>
            </a:r>
            <a:endParaRPr/>
          </a:p>
          <a:p>
            <a:pPr indent="0" lvl="0" marL="0" marR="0" rtl="0" algn="l">
              <a:lnSpc>
                <a:spcPct val="100000"/>
              </a:lnSpc>
              <a:spcBef>
                <a:spcPts val="0"/>
              </a:spcBef>
              <a:spcAft>
                <a:spcPts val="0"/>
              </a:spcAft>
              <a:buClr>
                <a:schemeClr val="dk1"/>
              </a:buClr>
              <a:buSzPts val="2300"/>
              <a:buFont typeface="Calibri"/>
              <a:buNone/>
            </a:pPr>
            <a:r>
              <a:rPr b="1" i="0" lang="en-US" sz="2300" u="none">
                <a:solidFill>
                  <a:schemeClr val="dk1"/>
                </a:solidFill>
                <a:latin typeface="Calibri"/>
                <a:ea typeface="Calibri"/>
                <a:cs typeface="Calibri"/>
                <a:sym typeface="Calibri"/>
              </a:rPr>
              <a:t>&lt;option value="Australia"&gt;Australia&lt;/option&gt;</a:t>
            </a:r>
            <a:endParaRPr/>
          </a:p>
          <a:p>
            <a:pPr indent="0" lvl="0" marL="0" marR="0" rtl="0" algn="l">
              <a:lnSpc>
                <a:spcPct val="100000"/>
              </a:lnSpc>
              <a:spcBef>
                <a:spcPts val="0"/>
              </a:spcBef>
              <a:spcAft>
                <a:spcPts val="0"/>
              </a:spcAft>
              <a:buClr>
                <a:schemeClr val="dk1"/>
              </a:buClr>
              <a:buSzPts val="2300"/>
              <a:buFont typeface="Calibri"/>
              <a:buNone/>
            </a:pPr>
            <a:r>
              <a:rPr b="1" i="0" lang="en-US" sz="2300" u="none">
                <a:solidFill>
                  <a:schemeClr val="dk1"/>
                </a:solidFill>
                <a:latin typeface="Calibri"/>
                <a:ea typeface="Calibri"/>
                <a:cs typeface="Calibri"/>
                <a:sym typeface="Calibri"/>
              </a:rPr>
              <a:t>&lt;/select&gt;</a:t>
            </a:r>
            <a:endParaRPr/>
          </a:p>
          <a:p>
            <a:pPr indent="0" lvl="0" marL="0" marR="0" rtl="0" algn="l">
              <a:lnSpc>
                <a:spcPct val="100000"/>
              </a:lnSpc>
              <a:spcBef>
                <a:spcPts val="0"/>
              </a:spcBef>
              <a:spcAft>
                <a:spcPts val="0"/>
              </a:spcAft>
              <a:buClr>
                <a:schemeClr val="dk1"/>
              </a:buClr>
              <a:buSzPts val="2300"/>
              <a:buFont typeface="Calibri"/>
              <a:buNone/>
            </a:pPr>
            <a:r>
              <a:rPr b="0" i="0" lang="en-US" sz="2300" u="none">
                <a:solidFill>
                  <a:schemeClr val="dk1"/>
                </a:solidFill>
                <a:latin typeface="Calibri"/>
                <a:ea typeface="Calibri"/>
                <a:cs typeface="Calibri"/>
                <a:sym typeface="Calibri"/>
              </a:rPr>
              <a:t>&lt;br&gt;&lt;br&gt; &lt;br&gt;</a:t>
            </a:r>
            <a:endParaRPr/>
          </a:p>
          <a:p>
            <a:pPr indent="0" lvl="0" marL="0" marR="0" rtl="0" algn="l">
              <a:lnSpc>
                <a:spcPct val="100000"/>
              </a:lnSpc>
              <a:spcBef>
                <a:spcPts val="0"/>
              </a:spcBef>
              <a:spcAft>
                <a:spcPts val="0"/>
              </a:spcAft>
              <a:buClr>
                <a:schemeClr val="dk1"/>
              </a:buClr>
              <a:buSzPts val="2300"/>
              <a:buFont typeface="Calibri"/>
              <a:buNone/>
            </a:pPr>
            <a:r>
              <a:rPr b="0" i="0" lang="en-US" sz="2300" u="none">
                <a:solidFill>
                  <a:schemeClr val="dk1"/>
                </a:solidFill>
                <a:latin typeface="Calibri"/>
                <a:ea typeface="Calibri"/>
                <a:cs typeface="Calibri"/>
                <a:sym typeface="Calibri"/>
              </a:rPr>
              <a:t>&lt;input type="submit" value="submit"&gt;</a:t>
            </a:r>
            <a:endParaRPr/>
          </a:p>
          <a:p>
            <a:pPr indent="0" lvl="0" marL="0" marR="0" rtl="0" algn="l">
              <a:lnSpc>
                <a:spcPct val="100000"/>
              </a:lnSpc>
              <a:spcBef>
                <a:spcPts val="0"/>
              </a:spcBef>
              <a:spcAft>
                <a:spcPts val="0"/>
              </a:spcAft>
              <a:buClr>
                <a:schemeClr val="dk1"/>
              </a:buClr>
              <a:buSzPts val="2300"/>
              <a:buFont typeface="Calibri"/>
              <a:buNone/>
            </a:pPr>
            <a:r>
              <a:rPr b="0" i="0" lang="en-US" sz="2300" u="none">
                <a:solidFill>
                  <a:schemeClr val="dk1"/>
                </a:solidFill>
                <a:latin typeface="Calibri"/>
                <a:ea typeface="Calibri"/>
                <a:cs typeface="Calibri"/>
                <a:sym typeface="Calibri"/>
              </a:rPr>
              <a:t>&lt;/form&gt;&lt;/body&gt;</a:t>
            </a:r>
            <a:endParaRPr/>
          </a:p>
          <a:p>
            <a:pPr indent="0" lvl="0" marL="0" marR="0" rtl="0" algn="l">
              <a:lnSpc>
                <a:spcPct val="100000"/>
              </a:lnSpc>
              <a:spcBef>
                <a:spcPts val="0"/>
              </a:spcBef>
              <a:spcAft>
                <a:spcPts val="0"/>
              </a:spcAft>
              <a:buClr>
                <a:schemeClr val="dk1"/>
              </a:buClr>
              <a:buSzPts val="2300"/>
              <a:buFont typeface="Calibri"/>
              <a:buNone/>
            </a:pPr>
            <a:r>
              <a:rPr b="0" i="0" lang="en-US" sz="2300" u="none">
                <a:solidFill>
                  <a:schemeClr val="dk1"/>
                </a:solidFill>
                <a:latin typeface="Calibri"/>
                <a:ea typeface="Calibri"/>
                <a:cs typeface="Calibri"/>
                <a:sym typeface="Calibri"/>
              </a:rPr>
              <a:t>&lt;/html&gt;</a:t>
            </a:r>
            <a:endParaRPr/>
          </a:p>
          <a:p>
            <a:pPr indent="0" lvl="0" marL="0" marR="0" rtl="0" algn="l">
              <a:lnSpc>
                <a:spcPct val="100000"/>
              </a:lnSpc>
              <a:spcBef>
                <a:spcPts val="0"/>
              </a:spcBef>
              <a:spcAft>
                <a:spcPts val="0"/>
              </a:spcAft>
              <a:buClr>
                <a:schemeClr val="dk1"/>
              </a:buClr>
              <a:buSzPts val="2300"/>
              <a:buFont typeface="Arial"/>
              <a:buNone/>
            </a:pPr>
            <a:r>
              <a:t/>
            </a:r>
            <a:endParaRPr b="0" i="0" sz="23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300" u="none">
              <a:solidFill>
                <a:schemeClr val="dk1"/>
              </a:solidFill>
              <a:latin typeface="Calibri"/>
              <a:ea typeface="Calibri"/>
              <a:cs typeface="Calibri"/>
              <a:sym typeface="Calibri"/>
            </a:endParaRPr>
          </a:p>
        </p:txBody>
      </p:sp>
      <p:pic>
        <p:nvPicPr>
          <p:cNvPr id="595" name="Google Shape;595;p35"/>
          <p:cNvPicPr preferRelativeResize="0"/>
          <p:nvPr/>
        </p:nvPicPr>
        <p:blipFill rotWithShape="1">
          <a:blip r:embed="rId5">
            <a:alphaModFix/>
          </a:blip>
          <a:srcRect b="25926" l="33984" r="40447" t="39316"/>
          <a:stretch/>
        </p:blipFill>
        <p:spPr>
          <a:xfrm>
            <a:off x="7248525" y="2852738"/>
            <a:ext cx="4679950" cy="3816350"/>
          </a:xfrm>
          <a:prstGeom prst="rect">
            <a:avLst/>
          </a:prstGeom>
          <a:noFill/>
          <a:ln cap="flat" cmpd="sng" w="9525">
            <a:solidFill>
              <a:srgbClr val="005390"/>
            </a:solidFill>
            <a:prstDash val="solid"/>
            <a:miter lim="800000"/>
            <a:headEnd len="sm" w="sm" type="none"/>
            <a:tailEnd len="sm" w="sm" type="none"/>
          </a:ln>
        </p:spPr>
      </p:pic>
      <p:pic>
        <p:nvPicPr>
          <p:cNvPr id="596" name="Google Shape;596;p35"/>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descr="C:\Users\parul\Desktop\Digital Learning Content.png" id="601" name="Google Shape;601;p36"/>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602" name="Google Shape;602;p36"/>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603" name="Google Shape;603;p36"/>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Forms(Contd..)</a:t>
            </a:r>
            <a:endParaRPr/>
          </a:p>
        </p:txBody>
      </p:sp>
      <p:sp>
        <p:nvSpPr>
          <p:cNvPr id="604" name="Google Shape;604;p36"/>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5" name="Google Shape;605;p36"/>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6" name="Google Shape;606;p36"/>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7" name="Google Shape;607;p36"/>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8" name="Google Shape;608;p36"/>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609" name="Google Shape;609;p36"/>
          <p:cNvSpPr txBox="1"/>
          <p:nvPr/>
        </p:nvSpPr>
        <p:spPr>
          <a:xfrm>
            <a:off x="0" y="2205037"/>
            <a:ext cx="12192000" cy="5200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D.&lt;textarea&gt;Element: </a:t>
            </a:r>
            <a:r>
              <a:rPr b="0" i="0" lang="en-US" sz="2400" u="none">
                <a:solidFill>
                  <a:schemeClr val="dk1"/>
                </a:solidFill>
                <a:latin typeface="Calibri"/>
                <a:ea typeface="Calibri"/>
                <a:cs typeface="Calibri"/>
                <a:sym typeface="Calibri"/>
              </a:rPr>
              <a:t>It is defines a multi-line input field.</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&lt;textarea name="message" rows=“25" cols=“40"&gt;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Web Designing and development is used to create dynamic website.</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&lt;/textarea&gt;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&lt;br&gt;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&lt;br&gt;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&lt;input type="submit"&gt;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&lt;/form&gt;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a:p>
            <a:pPr indent="0" lvl="0" marL="0" marR="0" rtl="0" algn="l">
              <a:lnSpc>
                <a:spcPct val="100000"/>
              </a:lnSpc>
              <a:spcBef>
                <a:spcPts val="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200" u="none">
              <a:solidFill>
                <a:schemeClr val="dk1"/>
              </a:solidFill>
              <a:latin typeface="Calibri"/>
              <a:ea typeface="Calibri"/>
              <a:cs typeface="Calibri"/>
              <a:sym typeface="Calibri"/>
            </a:endParaRPr>
          </a:p>
        </p:txBody>
      </p:sp>
      <p:pic>
        <p:nvPicPr>
          <p:cNvPr id="610" name="Google Shape;610;p36"/>
          <p:cNvPicPr preferRelativeResize="0"/>
          <p:nvPr/>
        </p:nvPicPr>
        <p:blipFill rotWithShape="1">
          <a:blip r:embed="rId5">
            <a:alphaModFix/>
          </a:blip>
          <a:srcRect b="44524" l="35939" r="25681" t="23570"/>
          <a:stretch/>
        </p:blipFill>
        <p:spPr>
          <a:xfrm>
            <a:off x="7464425" y="4076700"/>
            <a:ext cx="4319588" cy="2592388"/>
          </a:xfrm>
          <a:prstGeom prst="rect">
            <a:avLst/>
          </a:prstGeom>
          <a:noFill/>
          <a:ln cap="flat" cmpd="sng" w="9525">
            <a:solidFill>
              <a:srgbClr val="005390"/>
            </a:solidFill>
            <a:prstDash val="solid"/>
            <a:miter lim="800000"/>
            <a:headEnd len="sm" w="sm" type="none"/>
            <a:tailEnd len="sm" w="sm" type="none"/>
          </a:ln>
        </p:spPr>
      </p:pic>
      <p:pic>
        <p:nvPicPr>
          <p:cNvPr id="611" name="Google Shape;611;p36"/>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descr="C:\Users\parul\Desktop\Digital Learning Content.png" id="616" name="Google Shape;616;p37"/>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617" name="Google Shape;617;p37"/>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618" name="Google Shape;618;p37"/>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Frames</a:t>
            </a:r>
            <a:endParaRPr/>
          </a:p>
        </p:txBody>
      </p:sp>
      <p:sp>
        <p:nvSpPr>
          <p:cNvPr id="619" name="Google Shape;619;p37"/>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0" name="Google Shape;620;p37"/>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1" name="Google Shape;621;p37"/>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2" name="Google Shape;622;p37"/>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3" name="Google Shape;623;p37"/>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624" name="Google Shape;624;p37"/>
          <p:cNvSpPr txBox="1"/>
          <p:nvPr/>
        </p:nvSpPr>
        <p:spPr>
          <a:xfrm>
            <a:off x="158750" y="2681287"/>
            <a:ext cx="12192000" cy="23082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With frames, you can display more than one HTML document in the same browser window. Each HTML document is called a frame, and each frame is independent of the others.</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disadvantages of using frames are:</a:t>
            </a:r>
            <a:endParaRPr/>
          </a:p>
          <a:p>
            <a:pPr indent="-457200" lvl="1" marL="91440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Calibri"/>
                <a:ea typeface="Calibri"/>
                <a:cs typeface="Calibri"/>
                <a:sym typeface="Calibri"/>
              </a:rPr>
              <a:t>The web developer must keep track of more HTML documents</a:t>
            </a:r>
            <a:endParaRPr/>
          </a:p>
          <a:p>
            <a:pPr indent="-457200" lvl="1" marL="91440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Calibri"/>
                <a:ea typeface="Calibri"/>
                <a:cs typeface="Calibri"/>
                <a:sym typeface="Calibri"/>
              </a:rPr>
              <a:t>It is difficult to print the entire page</a:t>
            </a:r>
            <a:endParaRPr/>
          </a:p>
        </p:txBody>
      </p:sp>
      <p:pic>
        <p:nvPicPr>
          <p:cNvPr id="625" name="Google Shape;625;p37"/>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descr="C:\Users\parul\Desktop\Digital Learning Content.png" id="630" name="Google Shape;630;p38"/>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631" name="Google Shape;631;p38"/>
          <p:cNvPicPr preferRelativeResize="0"/>
          <p:nvPr/>
        </p:nvPicPr>
        <p:blipFill rotWithShape="1">
          <a:blip r:embed="rId4">
            <a:alphaModFix/>
          </a:blip>
          <a:srcRect b="0" l="0" r="0" t="0"/>
          <a:stretch/>
        </p:blipFill>
        <p:spPr>
          <a:xfrm>
            <a:off x="192087" y="2173287"/>
            <a:ext cx="11999912" cy="4724400"/>
          </a:xfrm>
          <a:prstGeom prst="rect">
            <a:avLst/>
          </a:prstGeom>
          <a:noFill/>
          <a:ln>
            <a:noFill/>
          </a:ln>
        </p:spPr>
      </p:pic>
      <p:sp>
        <p:nvSpPr>
          <p:cNvPr id="632" name="Google Shape;632;p38"/>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The HTML frameset Element</a:t>
            </a:r>
            <a:endParaRPr/>
          </a:p>
        </p:txBody>
      </p:sp>
      <p:sp>
        <p:nvSpPr>
          <p:cNvPr id="633" name="Google Shape;633;p38"/>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4" name="Google Shape;634;p38"/>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5" name="Google Shape;635;p38"/>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6" name="Google Shape;636;p38"/>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37" name="Google Shape;637;p38"/>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638" name="Google Shape;638;p38"/>
          <p:cNvSpPr txBox="1"/>
          <p:nvPr/>
        </p:nvSpPr>
        <p:spPr>
          <a:xfrm>
            <a:off x="158750" y="2681287"/>
            <a:ext cx="12192000" cy="193833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frameset element holds one or more frame elements. Each frame element can hold a separate document.</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frameset element states HOW MANY columns or rows there will be in the frameset, and HOW MUCH percentage/pixels of space will occupy each of them.</a:t>
            </a:r>
            <a:endParaRPr/>
          </a:p>
        </p:txBody>
      </p:sp>
      <p:pic>
        <p:nvPicPr>
          <p:cNvPr id="639" name="Google Shape;639;p38"/>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descr="C:\Users\parul\Desktop\Digital Learning Content.png" id="644" name="Google Shape;644;p39"/>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645" name="Google Shape;645;p39"/>
          <p:cNvPicPr preferRelativeResize="0"/>
          <p:nvPr/>
        </p:nvPicPr>
        <p:blipFill rotWithShape="1">
          <a:blip r:embed="rId4">
            <a:alphaModFix/>
          </a:blip>
          <a:srcRect b="0" l="0" r="0" t="0"/>
          <a:stretch/>
        </p:blipFill>
        <p:spPr>
          <a:xfrm>
            <a:off x="192087" y="2173287"/>
            <a:ext cx="11999912" cy="4724400"/>
          </a:xfrm>
          <a:prstGeom prst="rect">
            <a:avLst/>
          </a:prstGeom>
          <a:noFill/>
          <a:ln>
            <a:noFill/>
          </a:ln>
        </p:spPr>
      </p:pic>
      <p:sp>
        <p:nvSpPr>
          <p:cNvPr id="646" name="Google Shape;646;p39"/>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The HTML frame Element</a:t>
            </a:r>
            <a:endParaRPr/>
          </a:p>
        </p:txBody>
      </p:sp>
      <p:sp>
        <p:nvSpPr>
          <p:cNvPr id="647" name="Google Shape;647;p39"/>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8" name="Google Shape;648;p39"/>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9" name="Google Shape;649;p39"/>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0" name="Google Shape;650;p39"/>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51" name="Google Shape;651;p39"/>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652" name="Google Shape;652;p39"/>
          <p:cNvSpPr txBox="1"/>
          <p:nvPr/>
        </p:nvSpPr>
        <p:spPr>
          <a:xfrm>
            <a:off x="192087" y="2332037"/>
            <a:ext cx="12192000" cy="41544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&lt;frame&gt; tag defines one particular window (frame) within a frameset.</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In the example below we have a frameset with two columns.</a:t>
            </a:r>
            <a:endParaRPr/>
          </a:p>
          <a:p>
            <a:pPr indent="-133350" lvl="0" marL="28575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first column is set to 25% of the width of the browser window. The second column is set to 75% of the width of the browser window. The document "frame_a.htm" is put into the first column, and the document "frame_b.htm" is put into the second column:</a:t>
            </a:r>
            <a:endParaRPr/>
          </a:p>
          <a:p>
            <a:pPr indent="0" lvl="3" marL="13716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&lt;frameset cols="25%,75%"&gt;</a:t>
            </a:r>
            <a:endParaRPr/>
          </a:p>
          <a:p>
            <a:pPr indent="0" lvl="3" marL="13716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&lt;frame src="frame_a.htm" /&gt;</a:t>
            </a:r>
            <a:endParaRPr/>
          </a:p>
          <a:p>
            <a:pPr indent="0" lvl="3" marL="13716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   &lt;frame src="frame_b.htm" /&gt;</a:t>
            </a:r>
            <a:endParaRPr/>
          </a:p>
          <a:p>
            <a:pPr indent="0" lvl="3" marL="1371600" marR="0" rtl="0" algn="l">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&lt;/frameset&gt; </a:t>
            </a:r>
            <a:endParaRPr/>
          </a:p>
        </p:txBody>
      </p:sp>
      <p:pic>
        <p:nvPicPr>
          <p:cNvPr id="653" name="Google Shape;653;p39"/>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C:\Users\parul\Desktop\Digital Learning Content.png" id="145" name="Google Shape;145;p4"/>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46" name="Google Shape;146;p4"/>
          <p:cNvPicPr preferRelativeResize="0"/>
          <p:nvPr/>
        </p:nvPicPr>
        <p:blipFill rotWithShape="1">
          <a:blip r:embed="rId4">
            <a:alphaModFix/>
          </a:blip>
          <a:srcRect b="0" l="0" r="0" t="0"/>
          <a:stretch/>
        </p:blipFill>
        <p:spPr>
          <a:xfrm>
            <a:off x="192087" y="2133600"/>
            <a:ext cx="11999912" cy="4391025"/>
          </a:xfrm>
          <a:prstGeom prst="rect">
            <a:avLst/>
          </a:prstGeom>
          <a:noFill/>
          <a:ln>
            <a:noFill/>
          </a:ln>
        </p:spPr>
      </p:pic>
      <p:sp>
        <p:nvSpPr>
          <p:cNvPr id="147" name="Google Shape;147;p4"/>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Tags</a:t>
            </a:r>
            <a:endParaRPr/>
          </a:p>
        </p:txBody>
      </p:sp>
      <p:sp>
        <p:nvSpPr>
          <p:cNvPr id="148" name="Google Shape;148;p4"/>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9" name="Google Shape;149;p4"/>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0" name="Google Shape;150;p4"/>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1" name="Google Shape;151;p4"/>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2" name="Google Shape;152;p4"/>
          <p:cNvSpPr txBox="1"/>
          <p:nvPr/>
        </p:nvSpPr>
        <p:spPr>
          <a:xfrm>
            <a:off x="192087" y="2349500"/>
            <a:ext cx="11736387" cy="39084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HTML markup tags are usually called HTML tags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HTML tags are keywords surrounded by </a:t>
            </a:r>
            <a:r>
              <a:rPr b="1" i="0" lang="en-US" sz="2400" u="none">
                <a:solidFill>
                  <a:schemeClr val="dk1"/>
                </a:solidFill>
                <a:latin typeface="Arial"/>
                <a:ea typeface="Arial"/>
                <a:cs typeface="Arial"/>
                <a:sym typeface="Arial"/>
              </a:rPr>
              <a:t>angle brackets </a:t>
            </a:r>
            <a:r>
              <a:rPr b="0" i="0" lang="en-US" sz="2400" u="none">
                <a:solidFill>
                  <a:schemeClr val="dk1"/>
                </a:solidFill>
                <a:latin typeface="Arial"/>
                <a:ea typeface="Arial"/>
                <a:cs typeface="Arial"/>
                <a:sym typeface="Arial"/>
              </a:rPr>
              <a:t>like &lt;html&gt;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HTML tags normally </a:t>
            </a:r>
            <a:r>
              <a:rPr b="1" i="0" lang="en-US" sz="2400" u="none">
                <a:solidFill>
                  <a:schemeClr val="dk1"/>
                </a:solidFill>
                <a:latin typeface="Arial"/>
                <a:ea typeface="Arial"/>
                <a:cs typeface="Arial"/>
                <a:sym typeface="Arial"/>
              </a:rPr>
              <a:t>come in pairs</a:t>
            </a:r>
            <a:r>
              <a:rPr b="0" i="0" lang="en-US" sz="2400" u="none">
                <a:solidFill>
                  <a:schemeClr val="dk1"/>
                </a:solidFill>
                <a:latin typeface="Arial"/>
                <a:ea typeface="Arial"/>
                <a:cs typeface="Arial"/>
                <a:sym typeface="Arial"/>
              </a:rPr>
              <a:t> like &lt;b&gt; and &lt;/b&gt;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The first tag in a pair is the </a:t>
            </a:r>
            <a:r>
              <a:rPr b="1" i="0" lang="en-US" sz="2400" u="none">
                <a:solidFill>
                  <a:schemeClr val="dk1"/>
                </a:solidFill>
                <a:latin typeface="Arial"/>
                <a:ea typeface="Arial"/>
                <a:cs typeface="Arial"/>
                <a:sym typeface="Arial"/>
              </a:rPr>
              <a:t>start tag,</a:t>
            </a:r>
            <a:r>
              <a:rPr b="0" i="0" lang="en-US" sz="2400" u="none">
                <a:solidFill>
                  <a:schemeClr val="dk1"/>
                </a:solidFill>
                <a:latin typeface="Arial"/>
                <a:ea typeface="Arial"/>
                <a:cs typeface="Arial"/>
                <a:sym typeface="Arial"/>
              </a:rPr>
              <a:t> the second tag is the </a:t>
            </a:r>
            <a:r>
              <a:rPr b="1" i="0" lang="en-US" sz="2400" u="none">
                <a:solidFill>
                  <a:schemeClr val="dk1"/>
                </a:solidFill>
                <a:latin typeface="Arial"/>
                <a:ea typeface="Arial"/>
                <a:cs typeface="Arial"/>
                <a:sym typeface="Arial"/>
              </a:rPr>
              <a:t>end tag</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Start and end tags are also called </a:t>
            </a:r>
            <a:r>
              <a:rPr b="1" i="0" lang="en-US" sz="2400" u="none">
                <a:solidFill>
                  <a:schemeClr val="dk1"/>
                </a:solidFill>
                <a:latin typeface="Arial"/>
                <a:ea typeface="Arial"/>
                <a:cs typeface="Arial"/>
                <a:sym typeface="Arial"/>
              </a:rPr>
              <a:t>opening tags</a:t>
            </a:r>
            <a:r>
              <a:rPr b="0" i="0" lang="en-US" sz="2400" u="none">
                <a:solidFill>
                  <a:schemeClr val="dk1"/>
                </a:solidFill>
                <a:latin typeface="Arial"/>
                <a:ea typeface="Arial"/>
                <a:cs typeface="Arial"/>
                <a:sym typeface="Arial"/>
              </a:rPr>
              <a:t> and </a:t>
            </a:r>
            <a:r>
              <a:rPr b="1" i="0" lang="en-US" sz="2400" u="none">
                <a:solidFill>
                  <a:schemeClr val="dk1"/>
                </a:solidFill>
                <a:latin typeface="Arial"/>
                <a:ea typeface="Arial"/>
                <a:cs typeface="Arial"/>
                <a:sym typeface="Arial"/>
              </a:rPr>
              <a:t>closing tags</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153" name="Google Shape;153;p4"/>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descr="C:\Users\parul\Desktop\Digital Learning Content.png" id="658" name="Google Shape;658;p40"/>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659" name="Google Shape;659;p40"/>
          <p:cNvPicPr preferRelativeResize="0"/>
          <p:nvPr/>
        </p:nvPicPr>
        <p:blipFill rotWithShape="1">
          <a:blip r:embed="rId4">
            <a:alphaModFix/>
          </a:blip>
          <a:srcRect b="0" l="0" r="0" t="0"/>
          <a:stretch/>
        </p:blipFill>
        <p:spPr>
          <a:xfrm>
            <a:off x="192087" y="2173287"/>
            <a:ext cx="11999912" cy="4724400"/>
          </a:xfrm>
          <a:prstGeom prst="rect">
            <a:avLst/>
          </a:prstGeom>
          <a:noFill/>
          <a:ln>
            <a:noFill/>
          </a:ln>
        </p:spPr>
      </p:pic>
      <p:sp>
        <p:nvSpPr>
          <p:cNvPr id="660" name="Google Shape;660;p40"/>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 Colors</a:t>
            </a:r>
            <a:endParaRPr/>
          </a:p>
        </p:txBody>
      </p:sp>
      <p:sp>
        <p:nvSpPr>
          <p:cNvPr id="661" name="Google Shape;661;p40"/>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2" name="Google Shape;662;p40"/>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3" name="Google Shape;663;p40"/>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4" name="Google Shape;664;p40"/>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65" name="Google Shape;665;p40"/>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666" name="Google Shape;666;p40"/>
          <p:cNvSpPr txBox="1"/>
          <p:nvPr/>
        </p:nvSpPr>
        <p:spPr>
          <a:xfrm>
            <a:off x="192087" y="2332037"/>
            <a:ext cx="11999912" cy="4616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Colors are displayed combining RED, GREEN, and BLUE light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Arial"/>
                <a:ea typeface="Arial"/>
                <a:cs typeface="Arial"/>
                <a:sym typeface="Arial"/>
              </a:rPr>
              <a:t>Color Values: </a:t>
            </a:r>
            <a:endParaRPr/>
          </a:p>
          <a:p>
            <a:pPr indent="0" lvl="0" marL="0" marR="0" rtl="0" algn="l">
              <a:lnSpc>
                <a:spcPct val="100000"/>
              </a:lnSpc>
              <a:spcBef>
                <a:spcPts val="0"/>
              </a:spcBef>
              <a:spcAft>
                <a:spcPts val="0"/>
              </a:spcAft>
              <a:buClr>
                <a:schemeClr val="dk1"/>
              </a:buClr>
              <a:buSzPts val="3000"/>
              <a:buFont typeface="Arial"/>
              <a:buNone/>
            </a:pPr>
            <a:r>
              <a:rPr b="1" i="0" lang="en-US" sz="3000" u="none">
                <a:solidFill>
                  <a:schemeClr val="dk1"/>
                </a:solidFill>
                <a:latin typeface="Arial"/>
                <a:ea typeface="Arial"/>
                <a:cs typeface="Arial"/>
                <a:sym typeface="Arial"/>
              </a:rPr>
              <a:t> </a:t>
            </a:r>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HTML colors are defined using a hexadecimal notation (HEX) for the combination of Red, Green, and Blue color values (RGB). </a:t>
            </a:r>
            <a:endParaRPr/>
          </a:p>
          <a:p>
            <a:pPr indent="-190500" lvl="1" marL="8001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The lowest value that can be given to one of the light sources is 0 (in HEX: 00). The highest value is 255 (in HEX: FF).</a:t>
            </a:r>
            <a:endParaRPr/>
          </a:p>
          <a:p>
            <a:pPr indent="-190500" lvl="1" marL="8001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HEX values are specified as 3 pairs of two-digit numbers, starting with a # sign.</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p:txBody>
      </p:sp>
      <p:pic>
        <p:nvPicPr>
          <p:cNvPr id="667" name="Google Shape;667;p40"/>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descr="C:\Users\parul\Desktop\Digital Learning Content.png" id="672" name="Google Shape;672;p41"/>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673" name="Google Shape;673;p41"/>
          <p:cNvPicPr preferRelativeResize="0"/>
          <p:nvPr/>
        </p:nvPicPr>
        <p:blipFill rotWithShape="1">
          <a:blip r:embed="rId4">
            <a:alphaModFix/>
          </a:blip>
          <a:srcRect b="0" l="0" r="0" t="0"/>
          <a:stretch/>
        </p:blipFill>
        <p:spPr>
          <a:xfrm>
            <a:off x="192087" y="2173287"/>
            <a:ext cx="11999912" cy="4724400"/>
          </a:xfrm>
          <a:prstGeom prst="rect">
            <a:avLst/>
          </a:prstGeom>
          <a:noFill/>
          <a:ln>
            <a:noFill/>
          </a:ln>
        </p:spPr>
      </p:pic>
      <p:sp>
        <p:nvSpPr>
          <p:cNvPr id="674" name="Google Shape;674;p41"/>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Color Values </a:t>
            </a:r>
            <a:endParaRPr/>
          </a:p>
        </p:txBody>
      </p:sp>
      <p:sp>
        <p:nvSpPr>
          <p:cNvPr id="675" name="Google Shape;675;p41"/>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6" name="Google Shape;676;p41"/>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7" name="Google Shape;677;p41"/>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8" name="Google Shape;678;p41"/>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79" name="Google Shape;679;p41"/>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pic>
        <p:nvPicPr>
          <p:cNvPr id="680" name="Google Shape;680;p41"/>
          <p:cNvPicPr preferRelativeResize="0"/>
          <p:nvPr/>
        </p:nvPicPr>
        <p:blipFill rotWithShape="1">
          <a:blip r:embed="rId5">
            <a:alphaModFix/>
          </a:blip>
          <a:srcRect b="0" l="0" r="0" t="0"/>
          <a:stretch/>
        </p:blipFill>
        <p:spPr>
          <a:xfrm>
            <a:off x="2063750" y="2670175"/>
            <a:ext cx="7262812" cy="3730625"/>
          </a:xfrm>
          <a:prstGeom prst="rect">
            <a:avLst/>
          </a:prstGeom>
          <a:noFill/>
          <a:ln>
            <a:noFill/>
          </a:ln>
        </p:spPr>
      </p:pic>
      <p:pic>
        <p:nvPicPr>
          <p:cNvPr id="681" name="Google Shape;681;p41"/>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descr="C:\Users\parul\Desktop\Digital Learning Content.png" id="686" name="Google Shape;686;p42"/>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687" name="Google Shape;687;p42"/>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688" name="Google Shape;688;p42"/>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a:t>
            </a:r>
            <a:endParaRPr/>
          </a:p>
        </p:txBody>
      </p:sp>
      <p:sp>
        <p:nvSpPr>
          <p:cNvPr id="689" name="Google Shape;689;p42"/>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0" name="Google Shape;690;p42"/>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1" name="Google Shape;691;p42"/>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2" name="Google Shape;692;p42"/>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93" name="Google Shape;693;p42"/>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694" name="Google Shape;694;p42"/>
          <p:cNvSpPr txBox="1"/>
          <p:nvPr/>
        </p:nvSpPr>
        <p:spPr>
          <a:xfrm>
            <a:off x="192087" y="2205037"/>
            <a:ext cx="11999912" cy="41544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400"/>
              <a:buFont typeface="Arial"/>
              <a:buChar char="•"/>
            </a:pPr>
            <a:r>
              <a:rPr b="0" i="0" lang="en-US" sz="2400" u="none">
                <a:solidFill>
                  <a:srgbClr val="000000"/>
                </a:solidFill>
                <a:latin typeface="Calibri"/>
                <a:ea typeface="Calibri"/>
                <a:cs typeface="Calibri"/>
                <a:sym typeface="Calibri"/>
              </a:rPr>
              <a:t>HTML5 is the latest and most enhanced version of HTML</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a:solidFill>
                  <a:srgbClr val="000000"/>
                </a:solidFill>
                <a:latin typeface="Calibri"/>
                <a:ea typeface="Calibri"/>
                <a:cs typeface="Calibri"/>
                <a:sym typeface="Calibri"/>
              </a:rPr>
              <a:t>HTML5 is a standard for structuring and presenting content on the World Wide Web</a:t>
            </a:r>
            <a:endParaRPr/>
          </a:p>
          <a:p>
            <a:pPr indent="-190500" lvl="0" marL="342900" marR="0" rtl="0" algn="just">
              <a:lnSpc>
                <a:spcPct val="100000"/>
              </a:lnSpc>
              <a:spcBef>
                <a:spcPts val="0"/>
              </a:spcBef>
              <a:spcAft>
                <a:spcPts val="0"/>
              </a:spcAft>
              <a:buClr>
                <a:schemeClr val="dk1"/>
              </a:buClr>
              <a:buSzPts val="2400"/>
              <a:buFont typeface="Arial"/>
              <a:buNone/>
            </a:pPr>
            <a:r>
              <a:t/>
            </a:r>
            <a:endParaRPr b="0" i="0" sz="24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a:solidFill>
                  <a:srgbClr val="000000"/>
                </a:solidFill>
                <a:latin typeface="Calibri"/>
                <a:ea typeface="Calibri"/>
                <a:cs typeface="Calibri"/>
                <a:sym typeface="Calibri"/>
              </a:rPr>
              <a:t>HTML5 is a cooperation between the World Wide Web Consortium (W3C) and the Web Hypertext Application Technology Working Group (WHATWG)</a:t>
            </a:r>
            <a:endParaRPr/>
          </a:p>
          <a:p>
            <a:pPr indent="-190500" lvl="0" marL="342900" marR="0" rtl="0" algn="just">
              <a:lnSpc>
                <a:spcPct val="100000"/>
              </a:lnSpc>
              <a:spcBef>
                <a:spcPts val="0"/>
              </a:spcBef>
              <a:spcAft>
                <a:spcPts val="0"/>
              </a:spcAft>
              <a:buClr>
                <a:schemeClr val="dk1"/>
              </a:buClr>
              <a:buSzPts val="2400"/>
              <a:buFont typeface="Arial"/>
              <a:buNone/>
            </a:pPr>
            <a:r>
              <a:t/>
            </a:r>
            <a:endParaRPr b="0" i="0" sz="2400" u="none">
              <a:solidFill>
                <a:srgbClr val="000000"/>
              </a:solidFill>
              <a:latin typeface="Calibri"/>
              <a:ea typeface="Calibri"/>
              <a:cs typeface="Calibri"/>
              <a:sym typeface="Calibri"/>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a:solidFill>
                  <a:srgbClr val="000000"/>
                </a:solidFill>
                <a:latin typeface="Calibri"/>
                <a:ea typeface="Calibri"/>
                <a:cs typeface="Calibri"/>
                <a:sym typeface="Calibri"/>
              </a:rPr>
              <a:t>The new standard incorporates features like video playback and drag-and-drop that have been previously dependent on third-party browser plug-ins such as Adobe Flash, Microsoft Silverlight, and Google Gears</a:t>
            </a:r>
            <a:endParaRPr/>
          </a:p>
          <a:p>
            <a:pPr indent="0" lvl="0" marL="0" marR="0" rtl="0" algn="l">
              <a:lnSpc>
                <a:spcPct val="100000"/>
              </a:lnSpc>
              <a:spcBef>
                <a:spcPts val="0"/>
              </a:spcBef>
              <a:spcAft>
                <a:spcPts val="0"/>
              </a:spcAft>
              <a:buNone/>
            </a:pPr>
            <a:r>
              <a:t/>
            </a:r>
            <a:endParaRPr b="0" i="0" sz="2400" u="none">
              <a:solidFill>
                <a:srgbClr val="000000"/>
              </a:solidFill>
              <a:latin typeface="Calibri"/>
              <a:ea typeface="Calibri"/>
              <a:cs typeface="Calibri"/>
              <a:sym typeface="Calibri"/>
            </a:endParaRPr>
          </a:p>
        </p:txBody>
      </p:sp>
      <p:pic>
        <p:nvPicPr>
          <p:cNvPr id="695" name="Google Shape;695;p42"/>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descr="C:\Users\parul\Desktop\Digital Learning Content.png" id="700" name="Google Shape;700;p4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701" name="Google Shape;701;p43"/>
          <p:cNvPicPr preferRelativeResize="0"/>
          <p:nvPr/>
        </p:nvPicPr>
        <p:blipFill rotWithShape="1">
          <a:blip r:embed="rId4">
            <a:alphaModFix/>
          </a:blip>
          <a:srcRect b="0" l="0" r="0" t="0"/>
          <a:stretch/>
        </p:blipFill>
        <p:spPr>
          <a:xfrm>
            <a:off x="3792537" y="1963737"/>
            <a:ext cx="11998325" cy="4724400"/>
          </a:xfrm>
          <a:prstGeom prst="rect">
            <a:avLst/>
          </a:prstGeom>
          <a:noFill/>
          <a:ln>
            <a:noFill/>
          </a:ln>
        </p:spPr>
      </p:pic>
      <p:sp>
        <p:nvSpPr>
          <p:cNvPr id="702" name="Google Shape;702;p43"/>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Structure</a:t>
            </a:r>
            <a:endParaRPr/>
          </a:p>
        </p:txBody>
      </p:sp>
      <p:sp>
        <p:nvSpPr>
          <p:cNvPr id="703" name="Google Shape;703;p4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4" name="Google Shape;704;p4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5" name="Google Shape;705;p4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6" name="Google Shape;706;p4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07" name="Google Shape;707;p43"/>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pic>
        <p:nvPicPr>
          <p:cNvPr id="708" name="Google Shape;708;p43"/>
          <p:cNvPicPr preferRelativeResize="0"/>
          <p:nvPr/>
        </p:nvPicPr>
        <p:blipFill rotWithShape="1">
          <a:blip r:embed="rId5">
            <a:alphaModFix/>
          </a:blip>
          <a:srcRect b="0" l="0" r="0" t="0"/>
          <a:stretch/>
        </p:blipFill>
        <p:spPr>
          <a:xfrm>
            <a:off x="1401762" y="2247900"/>
            <a:ext cx="8729662" cy="4349750"/>
          </a:xfrm>
          <a:prstGeom prst="rect">
            <a:avLst/>
          </a:prstGeom>
          <a:noFill/>
          <a:ln>
            <a:noFill/>
          </a:ln>
        </p:spPr>
      </p:pic>
      <p:pic>
        <p:nvPicPr>
          <p:cNvPr id="709" name="Google Shape;709;p43"/>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descr="C:\Users\parul\Desktop\Digital Learning Content.png" id="714" name="Google Shape;714;p44"/>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715" name="Google Shape;715;p44"/>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716" name="Google Shape;716;p44"/>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Header</a:t>
            </a:r>
            <a:endParaRPr/>
          </a:p>
        </p:txBody>
      </p:sp>
      <p:sp>
        <p:nvSpPr>
          <p:cNvPr id="717" name="Google Shape;717;p44"/>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8" name="Google Shape;718;p44"/>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19" name="Google Shape;719;p44"/>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0" name="Google Shape;720;p44"/>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21" name="Google Shape;721;p44"/>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722" name="Google Shape;722;p44"/>
          <p:cNvSpPr txBox="1"/>
          <p:nvPr/>
        </p:nvSpPr>
        <p:spPr>
          <a:xfrm>
            <a:off x="192087" y="2205037"/>
            <a:ext cx="11999912" cy="3416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&lt;header&gt; tag in HTML is used to define the header for a document or a section</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header tag contains information related to the title and heading of the related content</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A &lt;header&gt; element typically contains:</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Calibri"/>
                <a:ea typeface="Calibri"/>
                <a:cs typeface="Calibri"/>
                <a:sym typeface="Calibri"/>
              </a:rPr>
              <a:t>one or more heading elements (&lt;h1&gt; - &lt;h6&gt;)</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Calibri"/>
                <a:ea typeface="Calibri"/>
                <a:cs typeface="Calibri"/>
                <a:sym typeface="Calibri"/>
              </a:rPr>
              <a:t>logo or icon</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Calibri"/>
                <a:ea typeface="Calibri"/>
                <a:cs typeface="Calibri"/>
                <a:sym typeface="Calibri"/>
              </a:rPr>
              <a:t>authorship information</a:t>
            </a:r>
            <a:endParaRPr/>
          </a:p>
        </p:txBody>
      </p:sp>
      <p:pic>
        <p:nvPicPr>
          <p:cNvPr id="723" name="Google Shape;723;p44"/>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descr="C:\Users\parul\Desktop\Digital Learning Content.png" id="728" name="Google Shape;728;p45"/>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729" name="Google Shape;729;p45"/>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730" name="Google Shape;730;p45"/>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Header</a:t>
            </a:r>
            <a:endParaRPr/>
          </a:p>
        </p:txBody>
      </p:sp>
      <p:sp>
        <p:nvSpPr>
          <p:cNvPr id="731" name="Google Shape;731;p45"/>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2" name="Google Shape;732;p45"/>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3" name="Google Shape;733;p45"/>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4" name="Google Shape;734;p45"/>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35" name="Google Shape;735;p45"/>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736" name="Google Shape;736;p45"/>
          <p:cNvSpPr txBox="1"/>
          <p:nvPr/>
        </p:nvSpPr>
        <p:spPr>
          <a:xfrm>
            <a:off x="192087" y="2205037"/>
            <a:ext cx="11999912" cy="4708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&lt;!DOCTYPE html&gt;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&lt;html&gt;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&lt;head&gt;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&lt;title&gt;Header Tag&lt;/title&gt;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&lt;/head&gt;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&lt;body&gt;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&lt;article&gt;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&lt;header&gt;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&lt;h1&gt;This is the heading.&lt;/h1&gt;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&lt;h4&gt;This is the sub-heading.&lt;/h4&gt;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&lt;p&gt;This is the metadata.&lt;/p&gt;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&lt;/header&gt;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&lt;/article&gt;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&lt;/body&gt; </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&lt;/html&gt;</a:t>
            </a:r>
            <a:endParaRPr/>
          </a:p>
        </p:txBody>
      </p:sp>
      <p:pic>
        <p:nvPicPr>
          <p:cNvPr id="737" name="Google Shape;737;p45"/>
          <p:cNvPicPr preferRelativeResize="0"/>
          <p:nvPr/>
        </p:nvPicPr>
        <p:blipFill rotWithShape="1">
          <a:blip r:embed="rId5">
            <a:alphaModFix/>
          </a:blip>
          <a:srcRect b="0" l="0" r="0" t="0"/>
          <a:stretch/>
        </p:blipFill>
        <p:spPr>
          <a:xfrm>
            <a:off x="6970712" y="2978150"/>
            <a:ext cx="3836987" cy="1868487"/>
          </a:xfrm>
          <a:prstGeom prst="rect">
            <a:avLst/>
          </a:prstGeom>
          <a:noFill/>
          <a:ln>
            <a:noFill/>
          </a:ln>
        </p:spPr>
      </p:pic>
      <p:pic>
        <p:nvPicPr>
          <p:cNvPr id="738" name="Google Shape;738;p45"/>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descr="C:\Users\parul\Desktop\Digital Learning Content.png" id="743" name="Google Shape;743;p46"/>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744" name="Google Shape;744;p46"/>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745" name="Google Shape;745;p46"/>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Footer</a:t>
            </a:r>
            <a:endParaRPr/>
          </a:p>
        </p:txBody>
      </p:sp>
      <p:sp>
        <p:nvSpPr>
          <p:cNvPr id="746" name="Google Shape;746;p46"/>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7" name="Google Shape;747;p46"/>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8" name="Google Shape;748;p46"/>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49" name="Google Shape;749;p46"/>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50" name="Google Shape;750;p46"/>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751" name="Google Shape;751;p46"/>
          <p:cNvSpPr txBox="1"/>
          <p:nvPr/>
        </p:nvSpPr>
        <p:spPr>
          <a:xfrm>
            <a:off x="192087" y="2205037"/>
            <a:ext cx="11999912" cy="45243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The &lt;footer&gt; element defines a footer for a document or section.</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 &lt;footer&gt; element typically contains:</a:t>
            </a:r>
            <a:endParaRPr/>
          </a:p>
          <a:p>
            <a:pPr indent="-3429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authorship information</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copyright information</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contact information</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sitemap</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back to top links</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related documents</a:t>
            </a:r>
            <a:endParaRPr/>
          </a:p>
          <a:p>
            <a:pPr indent="-457200" lvl="1" marL="120015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You can have several &lt;footer&gt; elements in one document.</a:t>
            </a:r>
            <a:endParaRPr/>
          </a:p>
        </p:txBody>
      </p:sp>
      <p:pic>
        <p:nvPicPr>
          <p:cNvPr id="752" name="Google Shape;752;p46"/>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descr="C:\Users\parul\Desktop\Digital Learning Content.png" id="757" name="Google Shape;757;p47"/>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758" name="Google Shape;758;p47"/>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759" name="Google Shape;759;p47"/>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Footer</a:t>
            </a:r>
            <a:endParaRPr/>
          </a:p>
        </p:txBody>
      </p:sp>
      <p:sp>
        <p:nvSpPr>
          <p:cNvPr id="760" name="Google Shape;760;p47"/>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1" name="Google Shape;761;p47"/>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2" name="Google Shape;762;p47"/>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3" name="Google Shape;763;p47"/>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64" name="Google Shape;764;p47"/>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765" name="Google Shape;765;p47"/>
          <p:cNvSpPr txBox="1"/>
          <p:nvPr/>
        </p:nvSpPr>
        <p:spPr>
          <a:xfrm>
            <a:off x="192087" y="2205037"/>
            <a:ext cx="11999912" cy="4154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&lt;!DOCTYPE html&gt;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&lt;html&gt;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&lt;body&gt;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&lt;footer&gt;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&lt;p&gt;Author: Hege Refsnes&lt;/p&gt;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&lt;p&gt;&lt;a href="mailto:hege@example.com"&gt;hege@example.com&lt;/a&gt;&lt;/p&gt;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&lt;/footer&gt;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p:txBody>
      </p:sp>
      <p:pic>
        <p:nvPicPr>
          <p:cNvPr id="766" name="Google Shape;766;p47"/>
          <p:cNvPicPr preferRelativeResize="0"/>
          <p:nvPr/>
        </p:nvPicPr>
        <p:blipFill rotWithShape="1">
          <a:blip r:embed="rId5">
            <a:alphaModFix/>
          </a:blip>
          <a:srcRect b="0" l="0" r="0" t="0"/>
          <a:stretch/>
        </p:blipFill>
        <p:spPr>
          <a:xfrm>
            <a:off x="8328025" y="2852737"/>
            <a:ext cx="2649537" cy="1239837"/>
          </a:xfrm>
          <a:prstGeom prst="rect">
            <a:avLst/>
          </a:prstGeom>
          <a:noFill/>
          <a:ln>
            <a:noFill/>
          </a:ln>
        </p:spPr>
      </p:pic>
      <p:pic>
        <p:nvPicPr>
          <p:cNvPr id="767" name="Google Shape;767;p47"/>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descr="C:\Users\parul\Desktop\Digital Learning Content.png" id="772" name="Google Shape;772;p48"/>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773" name="Google Shape;773;p48"/>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774" name="Google Shape;774;p48"/>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&lt;nav&gt;</a:t>
            </a:r>
            <a:endParaRPr/>
          </a:p>
        </p:txBody>
      </p:sp>
      <p:sp>
        <p:nvSpPr>
          <p:cNvPr id="775" name="Google Shape;775;p48"/>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6" name="Google Shape;776;p48"/>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7" name="Google Shape;777;p48"/>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8" name="Google Shape;778;p48"/>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79" name="Google Shape;779;p48"/>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780" name="Google Shape;780;p48"/>
          <p:cNvSpPr txBox="1"/>
          <p:nvPr/>
        </p:nvSpPr>
        <p:spPr>
          <a:xfrm>
            <a:off x="192087" y="2205037"/>
            <a:ext cx="11999912" cy="34163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&lt;nav&gt; tag defines a set of navigation links.</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NOT all links of a document should be inside a &lt;nav&gt; element. </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&lt;nav&gt; element is intended only for major block of navigation links.</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Browsers, such as screen readers for disabled users, can use this element to determine whether to omit the initial rendering of this content.</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781" name="Google Shape;781;p48"/>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descr="C:\Users\parul\Desktop\Digital Learning Content.png" id="786" name="Google Shape;786;p49"/>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787" name="Google Shape;787;p49"/>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788" name="Google Shape;788;p49"/>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&lt;nav&gt;</a:t>
            </a:r>
            <a:endParaRPr/>
          </a:p>
        </p:txBody>
      </p:sp>
      <p:sp>
        <p:nvSpPr>
          <p:cNvPr id="789" name="Google Shape;789;p49"/>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0" name="Google Shape;790;p49"/>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1" name="Google Shape;791;p49"/>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2" name="Google Shape;792;p49"/>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793" name="Google Shape;793;p49"/>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794" name="Google Shape;794;p49"/>
          <p:cNvSpPr txBox="1"/>
          <p:nvPr/>
        </p:nvSpPr>
        <p:spPr>
          <a:xfrm>
            <a:off x="192087" y="2740025"/>
            <a:ext cx="11999912" cy="3046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CD"/>
              </a:buClr>
              <a:buSzPts val="2400"/>
              <a:buFont typeface="Consolas"/>
              <a:buNone/>
            </a:pP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nav</a:t>
            </a:r>
            <a:r>
              <a:rPr b="0" i="0" lang="en-US" sz="2400" u="none">
                <a:solidFill>
                  <a:srgbClr val="0000CD"/>
                </a:solidFill>
                <a:latin typeface="Consolas"/>
                <a:ea typeface="Consolas"/>
                <a:cs typeface="Consolas"/>
                <a:sym typeface="Consolas"/>
              </a:rPr>
              <a:t>&gt;</a:t>
            </a:r>
            <a:endParaRPr/>
          </a:p>
          <a:p>
            <a:pPr indent="0" lvl="0" marL="0" marR="0" rtl="0" algn="l">
              <a:lnSpc>
                <a:spcPct val="100000"/>
              </a:lnSpc>
              <a:spcBef>
                <a:spcPts val="0"/>
              </a:spcBef>
              <a:spcAft>
                <a:spcPts val="0"/>
              </a:spcAft>
              <a:buClr>
                <a:schemeClr val="dk1"/>
              </a:buClr>
              <a:buSzPts val="2400"/>
              <a:buFont typeface="Arial"/>
              <a:buNone/>
            </a:pPr>
            <a:br>
              <a:rPr b="0" i="0" lang="en-US" sz="2400" u="none">
                <a:solidFill>
                  <a:schemeClr val="dk1"/>
                </a:solidFill>
                <a:latin typeface="Arial"/>
                <a:ea typeface="Arial"/>
                <a:cs typeface="Arial"/>
                <a:sym typeface="Arial"/>
              </a:rPr>
            </a:br>
            <a:r>
              <a:rPr b="0" i="0" lang="en-US" sz="2400" u="none">
                <a:solidFill>
                  <a:srgbClr val="000000"/>
                </a:solidFill>
                <a:latin typeface="Consolas"/>
                <a:ea typeface="Consolas"/>
                <a:cs typeface="Consolas"/>
                <a:sym typeface="Consolas"/>
              </a:rPr>
              <a:t>  </a:t>
            </a: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a</a:t>
            </a:r>
            <a:r>
              <a:rPr b="0" i="0" lang="en-US" sz="2400" u="none">
                <a:solidFill>
                  <a:srgbClr val="FF0000"/>
                </a:solidFill>
                <a:latin typeface="Consolas"/>
                <a:ea typeface="Consolas"/>
                <a:cs typeface="Consolas"/>
                <a:sym typeface="Consolas"/>
              </a:rPr>
              <a:t> href</a:t>
            </a:r>
            <a:r>
              <a:rPr b="0" i="0" lang="en-US" sz="2400" u="none">
                <a:solidFill>
                  <a:srgbClr val="0000CD"/>
                </a:solidFill>
                <a:latin typeface="Consolas"/>
                <a:ea typeface="Consolas"/>
                <a:cs typeface="Consolas"/>
                <a:sym typeface="Consolas"/>
              </a:rPr>
              <a:t>="/html/"&gt;</a:t>
            </a:r>
            <a:r>
              <a:rPr b="0" i="0" lang="en-US" sz="2400" u="none">
                <a:solidFill>
                  <a:srgbClr val="000000"/>
                </a:solidFill>
                <a:latin typeface="Consolas"/>
                <a:ea typeface="Consolas"/>
                <a:cs typeface="Consolas"/>
                <a:sym typeface="Consolas"/>
              </a:rPr>
              <a:t>HTML</a:t>
            </a: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/a</a:t>
            </a:r>
            <a:r>
              <a:rPr b="0" i="0" lang="en-US" sz="2400" u="none">
                <a:solidFill>
                  <a:srgbClr val="0000CD"/>
                </a:solidFill>
                <a:latin typeface="Consolas"/>
                <a:ea typeface="Consolas"/>
                <a:cs typeface="Consolas"/>
                <a:sym typeface="Consolas"/>
              </a:rPr>
              <a:t>&gt;</a:t>
            </a:r>
            <a:r>
              <a:rPr b="0" i="0" lang="en-US" sz="2400" u="none">
                <a:solidFill>
                  <a:srgbClr val="000000"/>
                </a:solidFill>
                <a:latin typeface="Consolas"/>
                <a:ea typeface="Consolas"/>
                <a:cs typeface="Consolas"/>
                <a:sym typeface="Consolas"/>
              </a:rPr>
              <a:t> |</a:t>
            </a:r>
            <a:br>
              <a:rPr b="0" i="0" lang="en-US" sz="2400" u="none">
                <a:solidFill>
                  <a:schemeClr val="dk1"/>
                </a:solidFill>
                <a:latin typeface="Arial"/>
                <a:ea typeface="Arial"/>
                <a:cs typeface="Arial"/>
                <a:sym typeface="Arial"/>
              </a:rPr>
            </a:br>
            <a:r>
              <a:rPr b="0" i="0" lang="en-US" sz="2400" u="none">
                <a:solidFill>
                  <a:srgbClr val="000000"/>
                </a:solidFill>
                <a:latin typeface="Consolas"/>
                <a:ea typeface="Consolas"/>
                <a:cs typeface="Consolas"/>
                <a:sym typeface="Consolas"/>
              </a:rPr>
              <a:t>  </a:t>
            </a: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a</a:t>
            </a:r>
            <a:r>
              <a:rPr b="0" i="0" lang="en-US" sz="2400" u="none">
                <a:solidFill>
                  <a:srgbClr val="FF0000"/>
                </a:solidFill>
                <a:latin typeface="Consolas"/>
                <a:ea typeface="Consolas"/>
                <a:cs typeface="Consolas"/>
                <a:sym typeface="Consolas"/>
              </a:rPr>
              <a:t> href</a:t>
            </a:r>
            <a:r>
              <a:rPr b="0" i="0" lang="en-US" sz="2400" u="none">
                <a:solidFill>
                  <a:srgbClr val="0000CD"/>
                </a:solidFill>
                <a:latin typeface="Consolas"/>
                <a:ea typeface="Consolas"/>
                <a:cs typeface="Consolas"/>
                <a:sym typeface="Consolas"/>
              </a:rPr>
              <a:t>="/css/"&gt;</a:t>
            </a:r>
            <a:r>
              <a:rPr b="0" i="0" lang="en-US" sz="2400" u="none">
                <a:solidFill>
                  <a:srgbClr val="000000"/>
                </a:solidFill>
                <a:latin typeface="Consolas"/>
                <a:ea typeface="Consolas"/>
                <a:cs typeface="Consolas"/>
                <a:sym typeface="Consolas"/>
              </a:rPr>
              <a:t>CSS</a:t>
            </a: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/a</a:t>
            </a:r>
            <a:r>
              <a:rPr b="0" i="0" lang="en-US" sz="2400" u="none">
                <a:solidFill>
                  <a:srgbClr val="0000CD"/>
                </a:solidFill>
                <a:latin typeface="Consolas"/>
                <a:ea typeface="Consolas"/>
                <a:cs typeface="Consolas"/>
                <a:sym typeface="Consolas"/>
              </a:rPr>
              <a:t>&gt;</a:t>
            </a:r>
            <a:r>
              <a:rPr b="0" i="0" lang="en-US" sz="2400" u="none">
                <a:solidFill>
                  <a:srgbClr val="000000"/>
                </a:solidFill>
                <a:latin typeface="Consolas"/>
                <a:ea typeface="Consolas"/>
                <a:cs typeface="Consolas"/>
                <a:sym typeface="Consolas"/>
              </a:rPr>
              <a:t> |</a:t>
            </a:r>
            <a:br>
              <a:rPr b="0" i="0" lang="en-US" sz="2400" u="none">
                <a:solidFill>
                  <a:schemeClr val="dk1"/>
                </a:solidFill>
                <a:latin typeface="Arial"/>
                <a:ea typeface="Arial"/>
                <a:cs typeface="Arial"/>
                <a:sym typeface="Arial"/>
              </a:rPr>
            </a:br>
            <a:r>
              <a:rPr b="0" i="0" lang="en-US" sz="2400" u="none">
                <a:solidFill>
                  <a:srgbClr val="000000"/>
                </a:solidFill>
                <a:latin typeface="Consolas"/>
                <a:ea typeface="Consolas"/>
                <a:cs typeface="Consolas"/>
                <a:sym typeface="Consolas"/>
              </a:rPr>
              <a:t>  </a:t>
            </a: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a</a:t>
            </a:r>
            <a:r>
              <a:rPr b="0" i="0" lang="en-US" sz="2400" u="none">
                <a:solidFill>
                  <a:srgbClr val="FF0000"/>
                </a:solidFill>
                <a:latin typeface="Consolas"/>
                <a:ea typeface="Consolas"/>
                <a:cs typeface="Consolas"/>
                <a:sym typeface="Consolas"/>
              </a:rPr>
              <a:t> href</a:t>
            </a:r>
            <a:r>
              <a:rPr b="0" i="0" lang="en-US" sz="2400" u="none">
                <a:solidFill>
                  <a:srgbClr val="0000CD"/>
                </a:solidFill>
                <a:latin typeface="Consolas"/>
                <a:ea typeface="Consolas"/>
                <a:cs typeface="Consolas"/>
                <a:sym typeface="Consolas"/>
              </a:rPr>
              <a:t>="/js/"&gt;</a:t>
            </a:r>
            <a:r>
              <a:rPr b="0" i="0" lang="en-US" sz="2400" u="none">
                <a:solidFill>
                  <a:srgbClr val="000000"/>
                </a:solidFill>
                <a:latin typeface="Consolas"/>
                <a:ea typeface="Consolas"/>
                <a:cs typeface="Consolas"/>
                <a:sym typeface="Consolas"/>
              </a:rPr>
              <a:t>JavaScript</a:t>
            </a: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/a</a:t>
            </a:r>
            <a:r>
              <a:rPr b="0" i="0" lang="en-US" sz="2400" u="none">
                <a:solidFill>
                  <a:srgbClr val="0000CD"/>
                </a:solidFill>
                <a:latin typeface="Consolas"/>
                <a:ea typeface="Consolas"/>
                <a:cs typeface="Consolas"/>
                <a:sym typeface="Consolas"/>
              </a:rPr>
              <a:t>&gt;</a:t>
            </a:r>
            <a:r>
              <a:rPr b="0" i="0" lang="en-US" sz="2400" u="none">
                <a:solidFill>
                  <a:srgbClr val="000000"/>
                </a:solidFill>
                <a:latin typeface="Consolas"/>
                <a:ea typeface="Consolas"/>
                <a:cs typeface="Consolas"/>
                <a:sym typeface="Consolas"/>
              </a:rPr>
              <a:t> |</a:t>
            </a:r>
            <a:br>
              <a:rPr b="0" i="0" lang="en-US" sz="2400" u="none">
                <a:solidFill>
                  <a:schemeClr val="dk1"/>
                </a:solidFill>
                <a:latin typeface="Arial"/>
                <a:ea typeface="Arial"/>
                <a:cs typeface="Arial"/>
                <a:sym typeface="Arial"/>
              </a:rPr>
            </a:br>
            <a:r>
              <a:rPr b="0" i="0" lang="en-US" sz="2400" u="none">
                <a:solidFill>
                  <a:srgbClr val="000000"/>
                </a:solidFill>
                <a:latin typeface="Consolas"/>
                <a:ea typeface="Consolas"/>
                <a:cs typeface="Consolas"/>
                <a:sym typeface="Consolas"/>
              </a:rPr>
              <a:t>  </a:t>
            </a: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a</a:t>
            </a:r>
            <a:r>
              <a:rPr b="0" i="0" lang="en-US" sz="2400" u="none">
                <a:solidFill>
                  <a:srgbClr val="FF0000"/>
                </a:solidFill>
                <a:latin typeface="Consolas"/>
                <a:ea typeface="Consolas"/>
                <a:cs typeface="Consolas"/>
                <a:sym typeface="Consolas"/>
              </a:rPr>
              <a:t> href</a:t>
            </a:r>
            <a:r>
              <a:rPr b="0" i="0" lang="en-US" sz="2400" u="none">
                <a:solidFill>
                  <a:srgbClr val="0000CD"/>
                </a:solidFill>
                <a:latin typeface="Consolas"/>
                <a:ea typeface="Consolas"/>
                <a:cs typeface="Consolas"/>
                <a:sym typeface="Consolas"/>
              </a:rPr>
              <a:t>="/python/"&gt;</a:t>
            </a:r>
            <a:r>
              <a:rPr b="0" i="0" lang="en-US" sz="2400" u="none">
                <a:solidFill>
                  <a:srgbClr val="000000"/>
                </a:solidFill>
                <a:latin typeface="Consolas"/>
                <a:ea typeface="Consolas"/>
                <a:cs typeface="Consolas"/>
                <a:sym typeface="Consolas"/>
              </a:rPr>
              <a:t>Python</a:t>
            </a: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/a</a:t>
            </a:r>
            <a:r>
              <a:rPr b="0" i="0" lang="en-US" sz="2400" u="none">
                <a:solidFill>
                  <a:srgbClr val="0000CD"/>
                </a:solidFill>
                <a:latin typeface="Consolas"/>
                <a:ea typeface="Consolas"/>
                <a:cs typeface="Consolas"/>
                <a:sym typeface="Consolas"/>
              </a:rPr>
              <a:t>&gt;</a:t>
            </a:r>
            <a:endParaRPr/>
          </a:p>
          <a:p>
            <a:pPr indent="0" lvl="0" marL="0" marR="0" rtl="0" algn="l">
              <a:lnSpc>
                <a:spcPct val="100000"/>
              </a:lnSpc>
              <a:spcBef>
                <a:spcPts val="0"/>
              </a:spcBef>
              <a:spcAft>
                <a:spcPts val="0"/>
              </a:spcAft>
              <a:buClr>
                <a:schemeClr val="dk1"/>
              </a:buClr>
              <a:buSzPts val="2400"/>
              <a:buFont typeface="Arial"/>
              <a:buNone/>
            </a:pPr>
            <a:br>
              <a:rPr b="0" i="0" lang="en-US" sz="2400" u="none">
                <a:solidFill>
                  <a:schemeClr val="dk1"/>
                </a:solidFill>
                <a:latin typeface="Arial"/>
                <a:ea typeface="Arial"/>
                <a:cs typeface="Arial"/>
                <a:sym typeface="Arial"/>
              </a:rPr>
            </a:br>
            <a:r>
              <a:rPr b="0" i="0" lang="en-US" sz="2400" u="none">
                <a:solidFill>
                  <a:srgbClr val="0000CD"/>
                </a:solidFill>
                <a:latin typeface="Consolas"/>
                <a:ea typeface="Consolas"/>
                <a:cs typeface="Consolas"/>
                <a:sym typeface="Consolas"/>
              </a:rPr>
              <a:t>&lt;</a:t>
            </a:r>
            <a:r>
              <a:rPr b="0" i="0" lang="en-US" sz="2400" u="none">
                <a:solidFill>
                  <a:srgbClr val="A52A2A"/>
                </a:solidFill>
                <a:latin typeface="Consolas"/>
                <a:ea typeface="Consolas"/>
                <a:cs typeface="Consolas"/>
                <a:sym typeface="Consolas"/>
              </a:rPr>
              <a:t>/nav</a:t>
            </a:r>
            <a:r>
              <a:rPr b="0" i="0" lang="en-US" sz="2400" u="none">
                <a:solidFill>
                  <a:srgbClr val="0000CD"/>
                </a:solidFill>
                <a:latin typeface="Consolas"/>
                <a:ea typeface="Consolas"/>
                <a:cs typeface="Consolas"/>
                <a:sym typeface="Consolas"/>
              </a:rPr>
              <a:t>&gt;</a:t>
            </a:r>
            <a:endParaRPr/>
          </a:p>
        </p:txBody>
      </p:sp>
      <p:pic>
        <p:nvPicPr>
          <p:cNvPr id="795" name="Google Shape;795;p49"/>
          <p:cNvPicPr preferRelativeResize="0"/>
          <p:nvPr/>
        </p:nvPicPr>
        <p:blipFill rotWithShape="1">
          <a:blip r:embed="rId5">
            <a:alphaModFix/>
          </a:blip>
          <a:srcRect b="0" l="0" r="0" t="0"/>
          <a:stretch/>
        </p:blipFill>
        <p:spPr>
          <a:xfrm>
            <a:off x="6786562" y="3221037"/>
            <a:ext cx="4333875" cy="1689100"/>
          </a:xfrm>
          <a:prstGeom prst="rect">
            <a:avLst/>
          </a:prstGeom>
          <a:noFill/>
          <a:ln>
            <a:noFill/>
          </a:ln>
        </p:spPr>
      </p:pic>
      <p:pic>
        <p:nvPicPr>
          <p:cNvPr id="796" name="Google Shape;796;p49"/>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C:\Users\parul\Desktop\Digital Learning Content.png" id="158" name="Google Shape;158;p5"/>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59" name="Google Shape;159;p5"/>
          <p:cNvPicPr preferRelativeResize="0"/>
          <p:nvPr/>
        </p:nvPicPr>
        <p:blipFill rotWithShape="1">
          <a:blip r:embed="rId4">
            <a:alphaModFix/>
          </a:blip>
          <a:srcRect b="0" l="0" r="0" t="0"/>
          <a:stretch/>
        </p:blipFill>
        <p:spPr>
          <a:xfrm>
            <a:off x="192087" y="2225675"/>
            <a:ext cx="11999912" cy="4724400"/>
          </a:xfrm>
          <a:prstGeom prst="rect">
            <a:avLst/>
          </a:prstGeom>
          <a:noFill/>
          <a:ln>
            <a:noFill/>
          </a:ln>
        </p:spPr>
      </p:pic>
      <p:sp>
        <p:nvSpPr>
          <p:cNvPr id="160" name="Google Shape;160;p5"/>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How to create web page? </a:t>
            </a:r>
            <a:endParaRPr/>
          </a:p>
        </p:txBody>
      </p:sp>
      <p:sp>
        <p:nvSpPr>
          <p:cNvPr id="161" name="Google Shape;161;p5"/>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2" name="Google Shape;162;p5"/>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3" name="Google Shape;163;p5"/>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 name="Google Shape;164;p5"/>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5" name="Google Shape;165;p5"/>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Step 1: Open Notepad</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Click </a:t>
            </a:r>
            <a:r>
              <a:rPr b="1" i="0" lang="en-US" sz="2400" u="none">
                <a:solidFill>
                  <a:schemeClr val="dk1"/>
                </a:solidFill>
                <a:latin typeface="Calibri"/>
                <a:ea typeface="Calibri"/>
                <a:cs typeface="Calibri"/>
                <a:sym typeface="Calibri"/>
              </a:rPr>
              <a:t>Start</a:t>
            </a:r>
            <a:r>
              <a:rPr b="0" i="0" lang="en-US" sz="2400" u="none">
                <a:solidFill>
                  <a:schemeClr val="dk1"/>
                </a:solidFill>
                <a:latin typeface="Calibri"/>
                <a:ea typeface="Calibri"/>
                <a:cs typeface="Calibri"/>
                <a:sym typeface="Calibri"/>
              </a:rPr>
              <a:t> (bottom left on your screen). Click </a:t>
            </a:r>
            <a:r>
              <a:rPr b="1" i="0" lang="en-US" sz="2400" u="none">
                <a:solidFill>
                  <a:schemeClr val="dk1"/>
                </a:solidFill>
                <a:latin typeface="Calibri"/>
                <a:ea typeface="Calibri"/>
                <a:cs typeface="Calibri"/>
                <a:sym typeface="Calibri"/>
              </a:rPr>
              <a:t>All Programs</a:t>
            </a:r>
            <a:r>
              <a:rPr b="0" i="0" lang="en-US" sz="2400" u="none">
                <a:solidFill>
                  <a:schemeClr val="dk1"/>
                </a:solidFill>
                <a:latin typeface="Calibri"/>
                <a:ea typeface="Calibri"/>
                <a:cs typeface="Calibri"/>
                <a:sym typeface="Calibri"/>
              </a:rPr>
              <a:t>. Click </a:t>
            </a:r>
            <a:r>
              <a:rPr b="1" i="0" lang="en-US" sz="2400" u="none">
                <a:solidFill>
                  <a:schemeClr val="dk1"/>
                </a:solidFill>
                <a:latin typeface="Calibri"/>
                <a:ea typeface="Calibri"/>
                <a:cs typeface="Calibri"/>
                <a:sym typeface="Calibri"/>
              </a:rPr>
              <a:t>Accessories</a:t>
            </a:r>
            <a:r>
              <a:rPr b="0" i="0" lang="en-US" sz="2400" u="none">
                <a:solidFill>
                  <a:schemeClr val="dk1"/>
                </a:solidFill>
                <a:latin typeface="Calibri"/>
                <a:ea typeface="Calibri"/>
                <a:cs typeface="Calibri"/>
                <a:sym typeface="Calibri"/>
              </a:rPr>
              <a:t>. Click </a:t>
            </a:r>
            <a:r>
              <a:rPr b="1" i="0" lang="en-US" sz="2400" u="none">
                <a:solidFill>
                  <a:schemeClr val="dk1"/>
                </a:solidFill>
                <a:latin typeface="Calibri"/>
                <a:ea typeface="Calibri"/>
                <a:cs typeface="Calibri"/>
                <a:sym typeface="Calibri"/>
              </a:rPr>
              <a:t>Notepad</a:t>
            </a:r>
            <a:r>
              <a:rPr b="0" i="0" lang="en-US" sz="2400" u="non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Step 2: Write  HTML Code</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166" name="Google Shape;166;p5"/>
          <p:cNvPicPr preferRelativeResize="0"/>
          <p:nvPr/>
        </p:nvPicPr>
        <p:blipFill rotWithShape="1">
          <a:blip r:embed="rId5">
            <a:alphaModFix/>
          </a:blip>
          <a:srcRect b="0" l="0" r="0" t="0"/>
          <a:stretch/>
        </p:blipFill>
        <p:spPr>
          <a:xfrm>
            <a:off x="381000" y="3822700"/>
            <a:ext cx="8550275" cy="2990850"/>
          </a:xfrm>
          <a:prstGeom prst="rect">
            <a:avLst/>
          </a:prstGeom>
          <a:noFill/>
          <a:ln>
            <a:noFill/>
          </a:ln>
        </p:spPr>
      </p:pic>
      <p:pic>
        <p:nvPicPr>
          <p:cNvPr id="167" name="Google Shape;167;p5"/>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descr="C:\Users\parul\Desktop\Digital Learning Content.png" id="801" name="Google Shape;801;p50"/>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802" name="Google Shape;802;p50"/>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803" name="Google Shape;803;p50"/>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article</a:t>
            </a:r>
            <a:endParaRPr/>
          </a:p>
        </p:txBody>
      </p:sp>
      <p:sp>
        <p:nvSpPr>
          <p:cNvPr id="804" name="Google Shape;804;p50"/>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5" name="Google Shape;805;p50"/>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6" name="Google Shape;806;p50"/>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7" name="Google Shape;807;p50"/>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08" name="Google Shape;808;p50"/>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809" name="Google Shape;809;p50"/>
          <p:cNvSpPr txBox="1"/>
          <p:nvPr/>
        </p:nvSpPr>
        <p:spPr>
          <a:xfrm>
            <a:off x="254000" y="2238375"/>
            <a:ext cx="11999912" cy="45243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The </a:t>
            </a:r>
            <a:r>
              <a:rPr b="1" i="0" lang="en-US" sz="2400" u="none">
                <a:solidFill>
                  <a:schemeClr val="dk1"/>
                </a:solidFill>
                <a:latin typeface="Arial"/>
                <a:ea typeface="Arial"/>
                <a:cs typeface="Arial"/>
                <a:sym typeface="Arial"/>
              </a:rPr>
              <a:t>&lt;article&gt; </a:t>
            </a:r>
            <a:r>
              <a:rPr b="0" i="0" lang="en-US" sz="2400" u="none">
                <a:solidFill>
                  <a:schemeClr val="dk1"/>
                </a:solidFill>
                <a:latin typeface="Arial"/>
                <a:ea typeface="Arial"/>
                <a:cs typeface="Arial"/>
                <a:sym typeface="Arial"/>
              </a:rPr>
              <a:t>tag is one of the new sectioning element in HTML5</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The HTML </a:t>
            </a:r>
            <a:r>
              <a:rPr b="1" i="0" lang="en-US" sz="2400" u="none">
                <a:solidFill>
                  <a:schemeClr val="dk1"/>
                </a:solidFill>
                <a:latin typeface="Arial"/>
                <a:ea typeface="Arial"/>
                <a:cs typeface="Arial"/>
                <a:sym typeface="Arial"/>
              </a:rPr>
              <a:t>&lt;article&gt; </a:t>
            </a:r>
            <a:r>
              <a:rPr b="0" i="0" lang="en-US" sz="2400" u="none">
                <a:solidFill>
                  <a:schemeClr val="dk1"/>
                </a:solidFill>
                <a:latin typeface="Arial"/>
                <a:ea typeface="Arial"/>
                <a:cs typeface="Arial"/>
                <a:sym typeface="Arial"/>
              </a:rPr>
              <a:t>tag is used to represent an article</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 More specifically, the content within the &lt;article&gt; tag is independent from the other content of the site (even though it can be related)</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1" i="0" lang="en-US" sz="2400" u="none">
                <a:solidFill>
                  <a:schemeClr val="dk1"/>
                </a:solidFill>
                <a:latin typeface="Arial"/>
                <a:ea typeface="Arial"/>
                <a:cs typeface="Arial"/>
                <a:sym typeface="Arial"/>
              </a:rPr>
              <a:t>Potential source for Article Element are :</a:t>
            </a:r>
            <a:endParaRPr b="0" i="0" sz="2400" u="none">
              <a:solidFill>
                <a:schemeClr val="dk1"/>
              </a:solidFill>
              <a:latin typeface="Arial"/>
              <a:ea typeface="Arial"/>
              <a:cs typeface="Arial"/>
              <a:sym typeface="Arial"/>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A blog entry</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A magazine/newspaper article</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A forum post</a:t>
            </a:r>
            <a:endParaRPr/>
          </a:p>
          <a:p>
            <a:pPr indent="-457200" lvl="1" marL="1200150" marR="0" rtl="0" algn="l">
              <a:lnSpc>
                <a:spcPct val="100000"/>
              </a:lnSpc>
              <a:spcBef>
                <a:spcPts val="0"/>
              </a:spcBef>
              <a:spcAft>
                <a:spcPts val="0"/>
              </a:spcAft>
              <a:buClr>
                <a:schemeClr val="dk1"/>
              </a:buClr>
              <a:buSzPts val="2400"/>
              <a:buFont typeface="Constantia"/>
              <a:buAutoNum type="arabicPeriod"/>
            </a:pPr>
            <a:r>
              <a:rPr b="0" i="0" lang="en-US" sz="2400" u="none" cap="none" strike="noStrike">
                <a:solidFill>
                  <a:schemeClr val="dk1"/>
                </a:solidFill>
                <a:latin typeface="Arial"/>
                <a:ea typeface="Arial"/>
                <a:cs typeface="Arial"/>
                <a:sym typeface="Arial"/>
              </a:rPr>
              <a:t>A user submitted comment</a:t>
            </a:r>
            <a:endParaRPr/>
          </a:p>
        </p:txBody>
      </p:sp>
      <p:pic>
        <p:nvPicPr>
          <p:cNvPr id="810" name="Google Shape;810;p50"/>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descr="C:\Users\parul\Desktop\Digital Learning Content.png" id="815" name="Google Shape;815;p51"/>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816" name="Google Shape;816;p51"/>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817" name="Google Shape;817;p51"/>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article</a:t>
            </a:r>
            <a:endParaRPr/>
          </a:p>
        </p:txBody>
      </p:sp>
      <p:sp>
        <p:nvSpPr>
          <p:cNvPr id="818" name="Google Shape;818;p51"/>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19" name="Google Shape;819;p51"/>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20" name="Google Shape;820;p51"/>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21" name="Google Shape;821;p51"/>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22" name="Google Shape;822;p51"/>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823" name="Google Shape;823;p51"/>
          <p:cNvSpPr txBox="1"/>
          <p:nvPr/>
        </p:nvSpPr>
        <p:spPr>
          <a:xfrm>
            <a:off x="122237" y="2027237"/>
            <a:ext cx="11998325" cy="501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&lt;!DOCTYPE html&gt;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&lt;html&gt;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&lt;body&gt;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&lt;h1&gt;The article element&lt;/h1&gt;</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&lt;article&gt;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&lt;h2&gt;Google Chrome&lt;/h2&gt;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&lt;p&gt;Google Chrome is a web browser developed by Google&lt;/p&gt;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&lt;/article&gt;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&lt;article&gt;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&lt;h2&gt;Mozilla Firefox&lt;/h2&gt;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  &lt;p&gt;Mozilla Firefox is an open-source web browser developed by Mozilla&lt;/p&gt;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&lt;/article&gt;</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&lt;/body&gt;</a:t>
            </a:r>
            <a:endParaRPr/>
          </a:p>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&lt;/html&gt;</a:t>
            </a:r>
            <a:endParaRPr/>
          </a:p>
        </p:txBody>
      </p:sp>
      <p:pic>
        <p:nvPicPr>
          <p:cNvPr id="824" name="Google Shape;824;p51"/>
          <p:cNvPicPr preferRelativeResize="0"/>
          <p:nvPr/>
        </p:nvPicPr>
        <p:blipFill rotWithShape="1">
          <a:blip r:embed="rId5">
            <a:alphaModFix/>
          </a:blip>
          <a:srcRect b="0" l="0" r="0" t="0"/>
          <a:stretch/>
        </p:blipFill>
        <p:spPr>
          <a:xfrm>
            <a:off x="7285037" y="2487612"/>
            <a:ext cx="4648200" cy="2236787"/>
          </a:xfrm>
          <a:prstGeom prst="rect">
            <a:avLst/>
          </a:prstGeom>
          <a:noFill/>
          <a:ln>
            <a:noFill/>
          </a:ln>
        </p:spPr>
      </p:pic>
      <p:pic>
        <p:nvPicPr>
          <p:cNvPr id="825" name="Google Shape;825;p51"/>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descr="C:\Users\parul\Desktop\Digital Learning Content.png" id="830" name="Google Shape;830;p52"/>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831" name="Google Shape;831;p52"/>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832" name="Google Shape;832;p52"/>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section</a:t>
            </a:r>
            <a:endParaRPr/>
          </a:p>
        </p:txBody>
      </p:sp>
      <p:sp>
        <p:nvSpPr>
          <p:cNvPr id="833" name="Google Shape;833;p52"/>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34" name="Google Shape;834;p52"/>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35" name="Google Shape;835;p52"/>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36" name="Google Shape;836;p52"/>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37" name="Google Shape;837;p52"/>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838" name="Google Shape;838;p52"/>
          <p:cNvSpPr txBox="1"/>
          <p:nvPr/>
        </p:nvSpPr>
        <p:spPr>
          <a:xfrm>
            <a:off x="217487" y="2978150"/>
            <a:ext cx="11999912" cy="26781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The &lt;section&gt; element defines a section in a document.</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According to W3C's HTML documentation: "A section is a thematic grouping of content, typically with a heading."</a:t>
            </a:r>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 web page could normally be split into sections for introduction, content, and contact information.</a:t>
            </a:r>
            <a:endParaRPr/>
          </a:p>
        </p:txBody>
      </p:sp>
      <p:pic>
        <p:nvPicPr>
          <p:cNvPr id="839" name="Google Shape;839;p52"/>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descr="C:\Users\parul\Desktop\Digital Learning Content.png" id="844" name="Google Shape;844;p5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845" name="Google Shape;845;p53"/>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846" name="Google Shape;846;p53"/>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section</a:t>
            </a:r>
            <a:endParaRPr/>
          </a:p>
        </p:txBody>
      </p:sp>
      <p:sp>
        <p:nvSpPr>
          <p:cNvPr id="847" name="Google Shape;847;p5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48" name="Google Shape;848;p5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49" name="Google Shape;849;p5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50" name="Google Shape;850;p5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51" name="Google Shape;851;p53"/>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852" name="Google Shape;852;p53"/>
          <p:cNvSpPr txBox="1"/>
          <p:nvPr/>
        </p:nvSpPr>
        <p:spPr>
          <a:xfrm>
            <a:off x="17462" y="2090737"/>
            <a:ext cx="11999912" cy="464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&lt;!DOCTYPE html&gt;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&lt;html&gt;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&lt;body&gt;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&lt;section&gt;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&lt;h1&gt;WWF&lt;/h1&gt;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&lt;p&gt;The World Wide Fund for Nature (WWF) is an international organization working on issues regarding the conservation, research and restoration of the environment, formerly named the World Wildlife Fund. WWF was founded in 1961.&lt;/p&gt;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&lt;/section&gt;</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&lt;section&gt;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&lt;h1&gt;WWF's Panda symbol&lt;/h1&gt;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&lt;p&gt;The Panda has become the symbol of WWF. The well-known panda logo of WWF originated from a panda named Chi Chi that was transferred from the Beijing Zoo to the London Zoo in the same year of the establishment of WWF.&lt;/p&gt;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&lt;/section&gt;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&lt;/body&gt;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&lt;/html&gt;</a:t>
            </a:r>
            <a:endParaRPr/>
          </a:p>
        </p:txBody>
      </p:sp>
      <p:pic>
        <p:nvPicPr>
          <p:cNvPr id="853" name="Google Shape;853;p53"/>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descr="C:\Users\parul\Desktop\Digital Learning Content.png" id="858" name="Google Shape;858;p54"/>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859" name="Google Shape;859;p54"/>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860" name="Google Shape;860;p54"/>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HTML5 section</a:t>
            </a:r>
            <a:endParaRPr/>
          </a:p>
        </p:txBody>
      </p:sp>
      <p:sp>
        <p:nvSpPr>
          <p:cNvPr id="861" name="Google Shape;861;p54"/>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62" name="Google Shape;862;p54"/>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63" name="Google Shape;863;p54"/>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64" name="Google Shape;864;p54"/>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65" name="Google Shape;865;p54"/>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pic>
        <p:nvPicPr>
          <p:cNvPr id="866" name="Google Shape;866;p54"/>
          <p:cNvPicPr preferRelativeResize="0"/>
          <p:nvPr/>
        </p:nvPicPr>
        <p:blipFill rotWithShape="1">
          <a:blip r:embed="rId5">
            <a:alphaModFix/>
          </a:blip>
          <a:srcRect b="0" l="0" r="0" t="0"/>
          <a:stretch/>
        </p:blipFill>
        <p:spPr>
          <a:xfrm>
            <a:off x="1343025" y="2581275"/>
            <a:ext cx="8801100" cy="3216275"/>
          </a:xfrm>
          <a:prstGeom prst="rect">
            <a:avLst/>
          </a:prstGeom>
          <a:noFill/>
          <a:ln>
            <a:noFill/>
          </a:ln>
        </p:spPr>
      </p:pic>
      <p:pic>
        <p:nvPicPr>
          <p:cNvPr id="867" name="Google Shape;867;p54"/>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descr="C:\Users\parul\Desktop\Digital Learning Content.png" id="872" name="Google Shape;872;p55"/>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873" name="Google Shape;873;p55"/>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874" name="Google Shape;874;p55"/>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Audio &amp; Video Tag</a:t>
            </a:r>
            <a:endParaRPr/>
          </a:p>
        </p:txBody>
      </p:sp>
      <p:sp>
        <p:nvSpPr>
          <p:cNvPr id="875" name="Google Shape;875;p55"/>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6" name="Google Shape;876;p55"/>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7" name="Google Shape;877;p55"/>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8" name="Google Shape;878;p55"/>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79" name="Google Shape;879;p55"/>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880" name="Google Shape;880;p55"/>
          <p:cNvSpPr txBox="1"/>
          <p:nvPr/>
        </p:nvSpPr>
        <p:spPr>
          <a:xfrm>
            <a:off x="192087" y="2205037"/>
            <a:ext cx="11999912" cy="4894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HTML 5 support  multimedia elements </a:t>
            </a:r>
            <a:r>
              <a:rPr b="1" i="0" lang="en-US" sz="2400" u="none">
                <a:solidFill>
                  <a:schemeClr val="dk1"/>
                </a:solidFill>
                <a:latin typeface="Calibri"/>
                <a:ea typeface="Calibri"/>
                <a:cs typeface="Calibri"/>
                <a:sym typeface="Calibri"/>
              </a:rPr>
              <a:t>:</a:t>
            </a:r>
            <a:r>
              <a:rPr b="0" i="0" lang="en-US" sz="2400" u="none">
                <a:solidFill>
                  <a:schemeClr val="dk1"/>
                </a:solidFill>
                <a:latin typeface="Calibri"/>
                <a:ea typeface="Calibri"/>
                <a:cs typeface="Calibri"/>
                <a:sym typeface="Calibri"/>
              </a:rPr>
              <a:t> &lt;audio&gt; and &lt;video&gt;.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We can add sound, music, videos, movies and animations on the web/website.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Multimedia elements Like audio and video are stored in media files.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 is used different extension like: .mpg, .mp3, .mp4, .ogg, .rm, .ram, .webm, .wav etc</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HTML5 support Only MP3, Wav, ogg format for audio.</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HTML5 support Only MP4, WebM, ogg format for video</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881" name="Google Shape;881;p55"/>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descr="C:\Users\parul\Desktop\Digital Learning Content.png" id="886" name="Google Shape;886;p56"/>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887" name="Google Shape;887;p56"/>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888" name="Google Shape;888;p56"/>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Audio &amp; Video Tag(Contd..)</a:t>
            </a:r>
            <a:endParaRPr/>
          </a:p>
        </p:txBody>
      </p:sp>
      <p:sp>
        <p:nvSpPr>
          <p:cNvPr id="889" name="Google Shape;889;p56"/>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90" name="Google Shape;890;p56"/>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91" name="Google Shape;891;p56"/>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92" name="Google Shape;892;p56"/>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93" name="Google Shape;893;p56"/>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894" name="Google Shape;894;p56"/>
          <p:cNvSpPr txBox="1"/>
          <p:nvPr/>
        </p:nvSpPr>
        <p:spPr>
          <a:xfrm>
            <a:off x="192087" y="2205037"/>
            <a:ext cx="11999912" cy="4524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1" i="0" lang="en-US" sz="2400" u="none">
                <a:solidFill>
                  <a:srgbClr val="005490"/>
                </a:solidFill>
                <a:latin typeface="Calibri"/>
                <a:ea typeface="Calibri"/>
                <a:cs typeface="Calibri"/>
                <a:sym typeface="Calibri"/>
              </a:rPr>
              <a:t>Audio:</a:t>
            </a:r>
            <a:r>
              <a:rPr b="0" i="0" lang="en-US" sz="2400" u="none">
                <a:solidFill>
                  <a:schemeClr val="dk1"/>
                </a:solidFill>
                <a:latin typeface="Calibri"/>
                <a:ea typeface="Calibri"/>
                <a:cs typeface="Calibri"/>
                <a:sym typeface="Calibri"/>
              </a:rPr>
              <a:t> Use src attribute to identify the media source and add a controls attribute so the user can play and pause the media.</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&lt;p&gt;PARUL UNIVERSITY &lt;/p&gt;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&lt;audio width="100%" height="100%" controls="controls"&gt;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&lt;source src=“horse.mp3" type=audio/mp3&gt;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&lt;source src=“audio.ogg” type=“audio/ogg”&gt;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&lt;/audio&gt;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895" name="Google Shape;895;p56"/>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descr="C:\Users\parul\Desktop\Digital Learning Content.png" id="900" name="Google Shape;900;p57"/>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901" name="Google Shape;901;p57"/>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902" name="Google Shape;902;p57"/>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Audio &amp; Video Tag(Contd..)</a:t>
            </a:r>
            <a:endParaRPr/>
          </a:p>
        </p:txBody>
      </p:sp>
      <p:sp>
        <p:nvSpPr>
          <p:cNvPr id="903" name="Google Shape;903;p57"/>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04" name="Google Shape;904;p57"/>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05" name="Google Shape;905;p57"/>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06" name="Google Shape;906;p57"/>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07" name="Google Shape;907;p57"/>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908" name="Google Shape;908;p57"/>
          <p:cNvSpPr txBox="1"/>
          <p:nvPr/>
        </p:nvSpPr>
        <p:spPr>
          <a:xfrm>
            <a:off x="192087" y="2205037"/>
            <a:ext cx="11999912" cy="3786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Arial"/>
              <a:buNone/>
            </a:pPr>
            <a:r>
              <a:rPr b="1" i="0" lang="en-US" sz="2400" u="none">
                <a:solidFill>
                  <a:srgbClr val="005490"/>
                </a:solidFill>
                <a:latin typeface="Arial"/>
                <a:ea typeface="Arial"/>
                <a:cs typeface="Arial"/>
                <a:sym typeface="Arial"/>
              </a:rPr>
              <a:t>Video:</a:t>
            </a: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&lt;html&gt;</a:t>
            </a: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&lt;body&gt;</a:t>
            </a: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&lt;video width=“300” height=“200” controls&gt;</a:t>
            </a: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&lt;source src=“movie.mp4” type=“video/mp4”&gt;</a:t>
            </a: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&lt;source src=“movie.ogg” type=“video/ogg”&gt;</a:t>
            </a: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&lt;/video&gt;</a:t>
            </a: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&lt;/body&gt;</a:t>
            </a: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&lt;html&gt;</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909" name="Google Shape;909;p57"/>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descr="C:\Users\parul\Desktop\Digital Learning Content.png" id="914" name="Google Shape;914;p58"/>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915" name="Google Shape;915;p58"/>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916" name="Google Shape;916;p58"/>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Audio &amp; Video Tag(Contd..)</a:t>
            </a:r>
            <a:endParaRPr/>
          </a:p>
        </p:txBody>
      </p:sp>
      <p:sp>
        <p:nvSpPr>
          <p:cNvPr id="917" name="Google Shape;917;p58"/>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8" name="Google Shape;918;p58"/>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19" name="Google Shape;919;p58"/>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0" name="Google Shape;920;p58"/>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1" name="Google Shape;921;p58"/>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922" name="Google Shape;922;p58"/>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graphicFrame>
        <p:nvGraphicFramePr>
          <p:cNvPr id="923" name="Google Shape;923;p58"/>
          <p:cNvGraphicFramePr/>
          <p:nvPr/>
        </p:nvGraphicFramePr>
        <p:xfrm>
          <a:off x="263525" y="2189162"/>
          <a:ext cx="3000000" cy="3000000"/>
        </p:xfrm>
        <a:graphic>
          <a:graphicData uri="http://schemas.openxmlformats.org/drawingml/2006/table">
            <a:tbl>
              <a:tblPr>
                <a:noFill/>
                <a:tableStyleId>{024E7E50-4814-48D9-ACAA-88ABD760347B}</a:tableStyleId>
              </a:tblPr>
              <a:tblGrid>
                <a:gridCol w="2020875"/>
                <a:gridCol w="9717075"/>
              </a:tblGrid>
              <a:tr h="365125">
                <a:tc>
                  <a:txBody>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Attributes</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Description</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641350">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autoplay</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video/audio will automatically start without stopping to finish loading the data.</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5125">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controls</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User can control audio/video like pause/resume, volume, seeking etc.</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65125">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autobuffer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audio/video will automatically begin buffering even don’t set to automatically play.</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6700">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height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It is specifies the height of the audio/video’s display area.</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639750">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src</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Use src attribute to identify the media source. This is optional. we can use &lt;source&gt; within the video block .</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5125">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width</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It is specifies the width of the audio/video’s display area.(in CSS pixels)</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65125">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loop</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It will allow audio/video automatically seek back to the start after reaching at the end.</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6700">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poster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This is a URL of an image to display until the user plays or seeks.</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639750">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preload</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It is specifies the audio/video will be loaded at page load, and ready to run. if autoplay is present then ignore this.</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bl>
          </a:graphicData>
        </a:graphic>
      </p:graphicFrame>
      <p:pic>
        <p:nvPicPr>
          <p:cNvPr id="924" name="Google Shape;924;p58"/>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descr="C:\Users\parul\Desktop\Digital Learning Content.png" id="929" name="Google Shape;929;p59"/>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930" name="Google Shape;930;p59"/>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931" name="Google Shape;931;p59"/>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Canvas</a:t>
            </a:r>
            <a:endParaRPr/>
          </a:p>
        </p:txBody>
      </p:sp>
      <p:sp>
        <p:nvSpPr>
          <p:cNvPr id="932" name="Google Shape;932;p59"/>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33" name="Google Shape;933;p59"/>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34" name="Google Shape;934;p59"/>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35" name="Google Shape;935;p59"/>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36" name="Google Shape;936;p59"/>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937" name="Google Shape;937;p59"/>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38" name="Google Shape;938;p59"/>
          <p:cNvSpPr txBox="1"/>
          <p:nvPr/>
        </p:nvSpPr>
        <p:spPr>
          <a:xfrm>
            <a:off x="192087" y="2276475"/>
            <a:ext cx="11736387" cy="41560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HTML 5 support  graphics elements </a:t>
            </a:r>
            <a:r>
              <a:rPr b="1" i="0" lang="en-US" sz="2400" u="none">
                <a:solidFill>
                  <a:schemeClr val="dk1"/>
                </a:solidFill>
                <a:latin typeface="Calibri"/>
                <a:ea typeface="Calibri"/>
                <a:cs typeface="Calibri"/>
                <a:sym typeface="Calibri"/>
              </a:rPr>
              <a:t>:</a:t>
            </a:r>
            <a:r>
              <a:rPr b="0" i="0" lang="en-US" sz="2400" u="none">
                <a:solidFill>
                  <a:schemeClr val="dk1"/>
                </a:solidFill>
                <a:latin typeface="Calibri"/>
                <a:ea typeface="Calibri"/>
                <a:cs typeface="Calibri"/>
                <a:sym typeface="Calibri"/>
              </a:rPr>
              <a:t> &lt;canvas&gt; and &lt;svg&gt;.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use of &lt;canvas&gt; element  is to draw graphics on a web.</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The&lt;canvas&gt; element is only a container for graphics. You must use JavaScript to actually draw the graphics.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By default, a canvas has no border and no content. A canvas is a rectangular area on an HTML page.</a:t>
            </a:r>
            <a:endParaRPr/>
          </a:p>
          <a:p>
            <a:pPr indent="0" lvl="0" marL="0" marR="0" rtl="0" algn="just">
              <a:lnSpc>
                <a:spcPct val="100000"/>
              </a:lnSpc>
              <a:spcBef>
                <a:spcPts val="0"/>
              </a:spcBef>
              <a:spcAft>
                <a:spcPts val="0"/>
              </a:spcAft>
              <a:buClr>
                <a:srgbClr val="C00000"/>
              </a:buClr>
              <a:buSzPts val="2400"/>
              <a:buFont typeface="Calibri"/>
              <a:buNone/>
            </a:pPr>
            <a:r>
              <a:rPr b="0" i="0" lang="en-US" sz="2400" u="none">
                <a:solidFill>
                  <a:srgbClr val="C00000"/>
                </a:solidFill>
                <a:latin typeface="Calibri"/>
                <a:ea typeface="Calibri"/>
                <a:cs typeface="Calibri"/>
                <a:sym typeface="Calibri"/>
              </a:rPr>
              <a:t>      </a:t>
            </a:r>
            <a:r>
              <a:rPr b="0" i="0" lang="en-US" sz="2400" u="none">
                <a:solidFill>
                  <a:srgbClr val="005490"/>
                </a:solidFill>
                <a:latin typeface="Calibri"/>
                <a:ea typeface="Calibri"/>
                <a:cs typeface="Calibri"/>
                <a:sym typeface="Calibri"/>
              </a:rPr>
              <a:t>Ex. &lt;canvas id=“parul" width=“90“  height=“80"&gt;&lt;/canvas&gt;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Canvas has no. of methods for drawing paths, boxes, circles, text, and adding images.</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We can find  &lt;canvas&gt; element in the DOM using </a:t>
            </a:r>
            <a:r>
              <a:rPr b="0" i="1" lang="en-US" sz="2400" u="none">
                <a:solidFill>
                  <a:schemeClr val="dk1"/>
                </a:solidFill>
                <a:latin typeface="Calibri"/>
                <a:ea typeface="Calibri"/>
                <a:cs typeface="Calibri"/>
                <a:sym typeface="Calibri"/>
              </a:rPr>
              <a:t>getElementById() </a:t>
            </a:r>
            <a:r>
              <a:rPr b="0" i="0" lang="en-US" sz="2400" u="none">
                <a:solidFill>
                  <a:schemeClr val="dk1"/>
                </a:solidFill>
                <a:latin typeface="Calibri"/>
                <a:ea typeface="Calibri"/>
                <a:cs typeface="Calibri"/>
                <a:sym typeface="Calibri"/>
              </a:rPr>
              <a:t>method like:</a:t>
            </a:r>
            <a:endParaRPr/>
          </a:p>
          <a:p>
            <a:pPr indent="0" lvl="0" marL="0" marR="0" rtl="0" algn="l">
              <a:lnSpc>
                <a:spcPct val="100000"/>
              </a:lnSpc>
              <a:spcBef>
                <a:spcPts val="0"/>
              </a:spcBef>
              <a:spcAft>
                <a:spcPts val="0"/>
              </a:spcAft>
              <a:buClr>
                <a:srgbClr val="C00000"/>
              </a:buClr>
              <a:buSzPts val="2400"/>
              <a:buFont typeface="Calibri"/>
              <a:buNone/>
            </a:pPr>
            <a:r>
              <a:rPr b="0" i="0" lang="en-US" sz="2400" u="none">
                <a:solidFill>
                  <a:srgbClr val="C00000"/>
                </a:solidFill>
                <a:latin typeface="Calibri"/>
                <a:ea typeface="Calibri"/>
                <a:cs typeface="Calibri"/>
                <a:sym typeface="Calibri"/>
              </a:rPr>
              <a:t>      </a:t>
            </a:r>
            <a:r>
              <a:rPr b="0" i="0" lang="en-US" sz="2400" u="none">
                <a:solidFill>
                  <a:srgbClr val="005490"/>
                </a:solidFill>
                <a:latin typeface="Calibri"/>
                <a:ea typeface="Calibri"/>
                <a:cs typeface="Calibri"/>
                <a:sym typeface="Calibri"/>
              </a:rPr>
              <a:t>var canvas = document.getElementById("mycanvas");</a:t>
            </a:r>
            <a:endParaRPr/>
          </a:p>
        </p:txBody>
      </p:sp>
      <p:pic>
        <p:nvPicPr>
          <p:cNvPr id="939" name="Google Shape;939;p59"/>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C:\Users\parul\Desktop\Digital Learning Content.png" id="172" name="Google Shape;172;p6"/>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73" name="Google Shape;173;p6"/>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174" name="Google Shape;174;p6"/>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How to create web page?(Contd..) </a:t>
            </a:r>
            <a:endParaRPr/>
          </a:p>
        </p:txBody>
      </p:sp>
      <p:sp>
        <p:nvSpPr>
          <p:cNvPr id="175" name="Google Shape;175;p6"/>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6" name="Google Shape;176;p6"/>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7" name="Google Shape;177;p6"/>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 name="Google Shape;178;p6"/>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9" name="Google Shape;179;p6"/>
          <p:cNvSpPr txBox="1"/>
          <p:nvPr/>
        </p:nvSpPr>
        <p:spPr>
          <a:xfrm>
            <a:off x="192087" y="2205037"/>
            <a:ext cx="11736387" cy="341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200"/>
              <a:buFont typeface="Calibri"/>
              <a:buNone/>
            </a:pPr>
            <a:r>
              <a:rPr b="0" i="0" lang="en-US" sz="2200" u="none">
                <a:solidFill>
                  <a:srgbClr val="005490"/>
                </a:solidFill>
                <a:latin typeface="Calibri"/>
                <a:ea typeface="Calibri"/>
                <a:cs typeface="Calibri"/>
                <a:sym typeface="Calibri"/>
              </a:rPr>
              <a:t>Step 3: Save the HTML Page</a:t>
            </a:r>
            <a:endParaRPr/>
          </a:p>
          <a:p>
            <a:pPr indent="0" lvl="0" marL="0" marR="0" rtl="0" algn="l">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Save the file on your computer.</a:t>
            </a:r>
            <a:endParaRPr/>
          </a:p>
          <a:p>
            <a:pPr indent="0" lvl="0" marL="0" marR="0" rtl="0" algn="l">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Select </a:t>
            </a:r>
            <a:r>
              <a:rPr b="1" i="0" lang="en-US" sz="2200" u="none">
                <a:solidFill>
                  <a:schemeClr val="dk1"/>
                </a:solidFill>
                <a:latin typeface="Calibri"/>
                <a:ea typeface="Calibri"/>
                <a:cs typeface="Calibri"/>
                <a:sym typeface="Calibri"/>
              </a:rPr>
              <a:t>File &gt; Save as</a:t>
            </a:r>
            <a:r>
              <a:rPr b="0" i="0" lang="en-US" sz="2200" u="none">
                <a:solidFill>
                  <a:schemeClr val="dk1"/>
                </a:solidFill>
                <a:latin typeface="Calibri"/>
                <a:ea typeface="Calibri"/>
                <a:cs typeface="Calibri"/>
                <a:sym typeface="Calibri"/>
              </a:rPr>
              <a:t> in the Notepad menu.</a:t>
            </a:r>
            <a:endParaRPr/>
          </a:p>
          <a:p>
            <a:pPr indent="0" lvl="0" marL="0" marR="0" rtl="0" algn="l">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Name the file "home.htm" or any other name ending with htm.</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descr="\\10.0.0.8\staff\CEIT\Tejal(k)\2014-15\Even_Sem\IT(2720214)\pic_saveas.jpg" id="180" name="Google Shape;180;p6"/>
          <p:cNvPicPr preferRelativeResize="0"/>
          <p:nvPr>
            <p:ph idx="1" type="body"/>
          </p:nvPr>
        </p:nvPicPr>
        <p:blipFill rotWithShape="1">
          <a:blip r:embed="rId5">
            <a:alphaModFix/>
          </a:blip>
          <a:srcRect b="0" l="0" r="0" t="0"/>
          <a:stretch/>
        </p:blipFill>
        <p:spPr>
          <a:xfrm>
            <a:off x="381000" y="3690937"/>
            <a:ext cx="8594725" cy="2978150"/>
          </a:xfrm>
          <a:prstGeom prst="rect">
            <a:avLst/>
          </a:prstGeom>
          <a:noFill/>
          <a:ln>
            <a:noFill/>
          </a:ln>
        </p:spPr>
      </p:pic>
      <p:pic>
        <p:nvPicPr>
          <p:cNvPr id="181" name="Google Shape;181;p6"/>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descr="C:\Users\parul\Desktop\Digital Learning Content.png" id="944" name="Google Shape;944;p60"/>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945" name="Google Shape;945;p60"/>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946" name="Google Shape;946;p60"/>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Canvas(Contd..)</a:t>
            </a:r>
            <a:endParaRPr/>
          </a:p>
        </p:txBody>
      </p:sp>
      <p:sp>
        <p:nvSpPr>
          <p:cNvPr id="947" name="Google Shape;947;p60"/>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48" name="Google Shape;948;p60"/>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49" name="Google Shape;949;p60"/>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0" name="Google Shape;950;p60"/>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51" name="Google Shape;951;p60"/>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952" name="Google Shape;952;p60"/>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53" name="Google Shape;953;p60"/>
          <p:cNvSpPr txBox="1"/>
          <p:nvPr/>
        </p:nvSpPr>
        <p:spPr>
          <a:xfrm>
            <a:off x="192087" y="2276475"/>
            <a:ext cx="11736387" cy="4524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Example: &lt;!DOCTYPE html&gt;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 &lt;head&gt;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&lt;style&gt;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r>
              <a:rPr b="0" i="0" lang="en-US" sz="2400" u="none">
                <a:solidFill>
                  <a:srgbClr val="005490"/>
                </a:solidFill>
                <a:latin typeface="Calibri"/>
                <a:ea typeface="Calibri"/>
                <a:cs typeface="Calibri"/>
                <a:sym typeface="Calibri"/>
              </a:rPr>
              <a:t>#parul                                                                                 </a:t>
            </a:r>
            <a:endParaRPr/>
          </a:p>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      {  border:2px solid green; }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&lt;/style&gt;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&lt;/head&gt;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&lt;body&gt; </a:t>
            </a:r>
            <a:endParaRPr/>
          </a:p>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&lt;canvas id=“parul" width=“90“ height=“90"&gt;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&lt;/canvas&gt;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&lt;/body&gt;</a:t>
            </a:r>
            <a:endParaRPr b="1"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&lt;/html&gt;</a:t>
            </a:r>
            <a:endParaRPr/>
          </a:p>
        </p:txBody>
      </p:sp>
      <p:pic>
        <p:nvPicPr>
          <p:cNvPr id="954" name="Google Shape;954;p60"/>
          <p:cNvPicPr preferRelativeResize="0"/>
          <p:nvPr/>
        </p:nvPicPr>
        <p:blipFill rotWithShape="1">
          <a:blip r:embed="rId5">
            <a:alphaModFix/>
          </a:blip>
          <a:srcRect b="46429" l="35927" r="25281" t="23808"/>
          <a:stretch/>
        </p:blipFill>
        <p:spPr>
          <a:xfrm>
            <a:off x="7751763" y="4149725"/>
            <a:ext cx="4105275" cy="2519363"/>
          </a:xfrm>
          <a:prstGeom prst="rect">
            <a:avLst/>
          </a:prstGeom>
          <a:noFill/>
          <a:ln cap="flat" cmpd="sng" w="9525">
            <a:solidFill>
              <a:srgbClr val="005390"/>
            </a:solidFill>
            <a:prstDash val="solid"/>
            <a:miter lim="800000"/>
            <a:headEnd len="sm" w="sm" type="none"/>
            <a:tailEnd len="sm" w="sm" type="none"/>
          </a:ln>
        </p:spPr>
      </p:pic>
      <p:pic>
        <p:nvPicPr>
          <p:cNvPr id="955" name="Google Shape;955;p60"/>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descr="C:\Users\parul\Desktop\Digital Learning Content.png" id="960" name="Google Shape;960;p61"/>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961" name="Google Shape;961;p61"/>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962" name="Google Shape;962;p61"/>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Data Storage</a:t>
            </a:r>
            <a:endParaRPr/>
          </a:p>
        </p:txBody>
      </p:sp>
      <p:sp>
        <p:nvSpPr>
          <p:cNvPr id="963" name="Google Shape;963;p61"/>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64" name="Google Shape;964;p61"/>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65" name="Google Shape;965;p61"/>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66" name="Google Shape;966;p61"/>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67" name="Google Shape;967;p61"/>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968" name="Google Shape;968;p61"/>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69" name="Google Shape;969;p61"/>
          <p:cNvSpPr txBox="1"/>
          <p:nvPr/>
        </p:nvSpPr>
        <p:spPr>
          <a:xfrm>
            <a:off x="192087" y="2276475"/>
            <a:ext cx="11999912" cy="4524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Web applications can store data locally within the user's browser.</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Before HTML5, application data had to be stored in cookies, included in every server request. </a:t>
            </a:r>
            <a:br>
              <a:rPr b="0" i="0" lang="en-US" sz="2400" u="none">
                <a:solidFill>
                  <a:schemeClr val="dk1"/>
                </a:solidFill>
                <a:latin typeface="Calibri"/>
                <a:ea typeface="Calibri"/>
                <a:cs typeface="Calibri"/>
                <a:sym typeface="Calibri"/>
              </a:rPr>
            </a:b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Web storage is more secure, and large amounts of data can be stored locally, without affecting website performance.</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HTML Web storage provides two objects for storing data on the client:</a:t>
            </a:r>
            <a:endParaRPr/>
          </a:p>
          <a:p>
            <a:pPr indent="0" lvl="0" marL="0" marR="0" rtl="0" algn="just">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   1. Window.localStorage- </a:t>
            </a:r>
            <a:r>
              <a:rPr b="0" i="0" lang="en-US" sz="2400" u="none">
                <a:solidFill>
                  <a:schemeClr val="dk1"/>
                </a:solidFill>
                <a:latin typeface="Calibri"/>
                <a:ea typeface="Calibri"/>
                <a:cs typeface="Calibri"/>
                <a:sym typeface="Calibri"/>
              </a:rPr>
              <a:t>store data with no expiration date .</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r>
              <a:rPr b="0" i="0" lang="en-US" sz="2400" u="none">
                <a:solidFill>
                  <a:srgbClr val="005490"/>
                </a:solidFill>
                <a:latin typeface="Calibri"/>
                <a:ea typeface="Calibri"/>
                <a:cs typeface="Calibri"/>
                <a:sym typeface="Calibri"/>
              </a:rPr>
              <a:t>2.Window.sessionStorage</a:t>
            </a:r>
            <a:r>
              <a:rPr b="0" i="0" lang="en-US" sz="2400" u="none">
                <a:solidFill>
                  <a:schemeClr val="dk1"/>
                </a:solidFill>
                <a:latin typeface="Calibri"/>
                <a:ea typeface="Calibri"/>
                <a:cs typeface="Calibri"/>
                <a:sym typeface="Calibri"/>
              </a:rPr>
              <a:t>- store data for one session(data is lost when the browser tab is closed)</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970" name="Google Shape;970;p61"/>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descr="C:\Users\parul\Desktop\Digital Learning Content.png" id="975" name="Google Shape;975;p62"/>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976" name="Google Shape;976;p62"/>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977" name="Google Shape;977;p62"/>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Data Storage(Contd..)</a:t>
            </a:r>
            <a:endParaRPr/>
          </a:p>
        </p:txBody>
      </p:sp>
      <p:sp>
        <p:nvSpPr>
          <p:cNvPr id="978" name="Google Shape;978;p62"/>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79" name="Google Shape;979;p62"/>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0" name="Google Shape;980;p62"/>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1" name="Google Shape;981;p62"/>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2" name="Google Shape;982;p62"/>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983" name="Google Shape;983;p62"/>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84" name="Google Shape;984;p62"/>
          <p:cNvSpPr txBox="1"/>
          <p:nvPr/>
        </p:nvSpPr>
        <p:spPr>
          <a:xfrm>
            <a:off x="192087" y="2276475"/>
            <a:ext cx="11999912" cy="55705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Check browser support for localStorage and sessionStorage, Before using web storage </a:t>
            </a:r>
            <a:endParaRPr/>
          </a:p>
          <a:p>
            <a:pPr indent="0" lvl="0" marL="0" marR="0" rtl="0" algn="l">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      if(typeof(Storage)!=="undefined")</a:t>
            </a:r>
            <a:endParaRPr/>
          </a:p>
          <a:p>
            <a:pPr indent="0" lvl="0" marL="0" marR="0" rtl="0" algn="l">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           {</a:t>
            </a:r>
            <a:br>
              <a:rPr b="0" i="0" lang="en-US" sz="2200" u="none">
                <a:solidFill>
                  <a:schemeClr val="dk1"/>
                </a:solidFill>
                <a:latin typeface="Calibri"/>
                <a:ea typeface="Calibri"/>
                <a:cs typeface="Calibri"/>
                <a:sym typeface="Calibri"/>
              </a:rPr>
            </a:br>
            <a:r>
              <a:rPr b="0" i="0" lang="en-US" sz="2200" u="none">
                <a:solidFill>
                  <a:schemeClr val="dk1"/>
                </a:solidFill>
                <a:latin typeface="Calibri"/>
                <a:ea typeface="Calibri"/>
                <a:cs typeface="Calibri"/>
                <a:sym typeface="Calibri"/>
              </a:rPr>
              <a:t>                      // </a:t>
            </a:r>
            <a:r>
              <a:rPr b="0" i="1" lang="en-US" sz="2200" u="none">
                <a:solidFill>
                  <a:schemeClr val="dk1"/>
                </a:solidFill>
                <a:latin typeface="Calibri"/>
                <a:ea typeface="Calibri"/>
                <a:cs typeface="Calibri"/>
                <a:sym typeface="Calibri"/>
              </a:rPr>
              <a:t>Code for Storage.</a:t>
            </a:r>
            <a:br>
              <a:rPr b="0" i="0" lang="en-US" sz="2200" u="none">
                <a:solidFill>
                  <a:schemeClr val="dk1"/>
                </a:solidFill>
                <a:latin typeface="Calibri"/>
                <a:ea typeface="Calibri"/>
                <a:cs typeface="Calibri"/>
                <a:sym typeface="Calibri"/>
              </a:rPr>
            </a:br>
            <a:r>
              <a:rPr b="0" i="0" lang="en-US" sz="2200" u="none">
                <a:solidFill>
                  <a:schemeClr val="dk1"/>
                </a:solidFill>
                <a:latin typeface="Calibri"/>
                <a:ea typeface="Calibri"/>
                <a:cs typeface="Calibri"/>
                <a:sym typeface="Calibri"/>
              </a:rPr>
              <a:t>           }else {</a:t>
            </a:r>
            <a:br>
              <a:rPr b="0" i="0" lang="en-US" sz="2200" u="none">
                <a:solidFill>
                  <a:schemeClr val="dk1"/>
                </a:solidFill>
                <a:latin typeface="Calibri"/>
                <a:ea typeface="Calibri"/>
                <a:cs typeface="Calibri"/>
                <a:sym typeface="Calibri"/>
              </a:rPr>
            </a:br>
            <a:r>
              <a:rPr b="0" i="0" lang="en-US" sz="2200" u="none">
                <a:solidFill>
                  <a:schemeClr val="dk1"/>
                </a:solidFill>
                <a:latin typeface="Calibri"/>
                <a:ea typeface="Calibri"/>
                <a:cs typeface="Calibri"/>
                <a:sym typeface="Calibri"/>
              </a:rPr>
              <a:t>                    // Sorry! No Web Storage support..</a:t>
            </a:r>
            <a:br>
              <a:rPr b="0" i="0" lang="en-US" sz="2200" u="none">
                <a:solidFill>
                  <a:schemeClr val="dk1"/>
                </a:solidFill>
                <a:latin typeface="Calibri"/>
                <a:ea typeface="Calibri"/>
                <a:cs typeface="Calibri"/>
                <a:sym typeface="Calibri"/>
              </a:rPr>
            </a:br>
            <a:r>
              <a:rPr b="0" i="0" lang="en-US" sz="22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rgbClr val="005490"/>
              </a:buClr>
              <a:buSzPts val="2200"/>
              <a:buFont typeface="Calibri"/>
              <a:buNone/>
            </a:pPr>
            <a:r>
              <a:rPr b="1" i="0" lang="en-US" sz="2200" u="none">
                <a:solidFill>
                  <a:srgbClr val="005490"/>
                </a:solidFill>
                <a:latin typeface="Calibri"/>
                <a:ea typeface="Calibri"/>
                <a:cs typeface="Calibri"/>
                <a:sym typeface="Calibri"/>
              </a:rPr>
              <a:t>1.The local Storage Object:</a:t>
            </a:r>
            <a:endParaRPr/>
          </a:p>
          <a:p>
            <a:pPr indent="0" lvl="0" marL="0" marR="0" rtl="0" algn="l">
              <a:lnSpc>
                <a:spcPct val="100000"/>
              </a:lnSpc>
              <a:spcBef>
                <a:spcPts val="0"/>
              </a:spcBef>
              <a:spcAft>
                <a:spcPts val="0"/>
              </a:spcAft>
              <a:buClr>
                <a:schemeClr val="dk1"/>
              </a:buClr>
              <a:buSzPts val="2200"/>
              <a:buFont typeface="Arial"/>
              <a:buNone/>
            </a:pPr>
            <a:r>
              <a:t/>
            </a:r>
            <a:endParaRPr b="0" i="0" sz="22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The local Storage object stores the data with no expiration date. </a:t>
            </a:r>
            <a:endParaRPr/>
          </a:p>
          <a:p>
            <a:pPr indent="0" lvl="0" marL="0" marR="0" rtl="0" algn="l">
              <a:lnSpc>
                <a:spcPct val="100000"/>
              </a:lnSpc>
              <a:spcBef>
                <a:spcPts val="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 The data will not be deleted when the browser is closed, and will be available the next day, week, or year.</a:t>
            </a:r>
            <a:endParaRPr b="0" i="0" sz="22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accent2"/>
              </a:solidFill>
              <a:latin typeface="Calibri"/>
              <a:ea typeface="Calibri"/>
              <a:cs typeface="Calibri"/>
              <a:sym typeface="Calibri"/>
            </a:endParaRPr>
          </a:p>
        </p:txBody>
      </p:sp>
      <p:pic>
        <p:nvPicPr>
          <p:cNvPr id="985" name="Google Shape;985;p62"/>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descr="C:\Users\parul\Desktop\Digital Learning Content.png" id="990" name="Google Shape;990;p6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991" name="Google Shape;991;p63"/>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992" name="Google Shape;992;p63"/>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Data Storage(Contd..)</a:t>
            </a:r>
            <a:endParaRPr/>
          </a:p>
        </p:txBody>
      </p:sp>
      <p:sp>
        <p:nvSpPr>
          <p:cNvPr id="993" name="Google Shape;993;p6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4" name="Google Shape;994;p6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5" name="Google Shape;995;p6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6" name="Google Shape;996;p6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7" name="Google Shape;997;p63"/>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998" name="Google Shape;998;p63"/>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999" name="Google Shape;999;p63"/>
          <p:cNvSpPr txBox="1"/>
          <p:nvPr/>
        </p:nvSpPr>
        <p:spPr>
          <a:xfrm>
            <a:off x="192087" y="2276475"/>
            <a:ext cx="11999912" cy="5478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Example</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&lt;html&gt;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&lt;body&gt;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&lt;div id=“parul"&gt;&lt;/div&gt;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&lt;script&gt;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if (typeof(Storage) !== "undefined") {                              </a:t>
            </a:r>
            <a:r>
              <a:rPr b="1" i="0" lang="en-US" sz="2000" u="none">
                <a:solidFill>
                  <a:schemeClr val="dk1"/>
                </a:solidFill>
                <a:latin typeface="Calibri"/>
                <a:ea typeface="Calibri"/>
                <a:cs typeface="Calibri"/>
                <a:sym typeface="Calibri"/>
              </a:rPr>
              <a:t>// Check browser support</a:t>
            </a:r>
            <a:endParaRPr/>
          </a:p>
          <a:p>
            <a:pPr indent="0" lvl="0" marL="0" marR="0" rtl="0" algn="l">
              <a:lnSpc>
                <a:spcPct val="100000"/>
              </a:lnSpc>
              <a:spcBef>
                <a:spcPts val="0"/>
              </a:spcBef>
              <a:spcAft>
                <a:spcPts val="0"/>
              </a:spcAft>
              <a:buClr>
                <a:srgbClr val="FF0000"/>
              </a:buClr>
              <a:buSzPts val="2000"/>
              <a:buFont typeface="Calibri"/>
              <a:buNone/>
            </a:pPr>
            <a:r>
              <a:rPr b="0" i="0" lang="en-US" sz="2000" u="none">
                <a:solidFill>
                  <a:srgbClr val="FF0000"/>
                </a:solidFill>
                <a:latin typeface="Calibri"/>
                <a:ea typeface="Calibri"/>
                <a:cs typeface="Calibri"/>
                <a:sym typeface="Calibri"/>
              </a:rPr>
              <a:t>    </a:t>
            </a:r>
            <a:r>
              <a:rPr b="0" i="0" lang="en-US" sz="2000" u="none">
                <a:solidFill>
                  <a:schemeClr val="dk1"/>
                </a:solidFill>
                <a:latin typeface="Calibri"/>
                <a:ea typeface="Calibri"/>
                <a:cs typeface="Calibri"/>
                <a:sym typeface="Calibri"/>
              </a:rPr>
              <a:t>localStorage.setItem(“Fiestname", “Hiren");                  </a:t>
            </a:r>
            <a:r>
              <a:rPr b="1" i="0" lang="en-US" sz="2000" u="none">
                <a:solidFill>
                  <a:schemeClr val="dk1"/>
                </a:solidFill>
                <a:latin typeface="Calibri"/>
                <a:ea typeface="Calibri"/>
                <a:cs typeface="Calibri"/>
                <a:sym typeface="Calibri"/>
              </a:rPr>
              <a:t>//  Store information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document.getElementById(“parul").innerHTML = localStorage.getItem(“Firstname"); </a:t>
            </a:r>
            <a:r>
              <a:rPr b="1" i="0" lang="en-US" sz="2000" u="none">
                <a:solidFill>
                  <a:schemeClr val="dk1"/>
                </a:solidFill>
                <a:latin typeface="Calibri"/>
                <a:ea typeface="Calibri"/>
                <a:cs typeface="Calibri"/>
                <a:sym typeface="Calibri"/>
              </a:rPr>
              <a:t>// get information</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else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document.getElementById(“parul").innerHTML = “Opps, your browser does not support Web Storage...";</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&lt;/script&gt; &lt;/body&gt;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&lt;/html&gt;</a:t>
            </a:r>
            <a:endParaRPr b="0" i="0" sz="20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accent2"/>
              </a:solidFill>
              <a:latin typeface="Calibri"/>
              <a:ea typeface="Calibri"/>
              <a:cs typeface="Calibri"/>
              <a:sym typeface="Calibri"/>
            </a:endParaRPr>
          </a:p>
        </p:txBody>
      </p:sp>
      <p:pic>
        <p:nvPicPr>
          <p:cNvPr id="1000" name="Google Shape;1000;p63"/>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descr="C:\Users\parul\Desktop\Digital Learning Content.png" id="1005" name="Google Shape;1005;p64"/>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006" name="Google Shape;1006;p64"/>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1007" name="Google Shape;1007;p64"/>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Data Storage(Contd..)</a:t>
            </a:r>
            <a:endParaRPr/>
          </a:p>
        </p:txBody>
      </p:sp>
      <p:sp>
        <p:nvSpPr>
          <p:cNvPr id="1008" name="Google Shape;1008;p64"/>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9" name="Google Shape;1009;p64"/>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0" name="Google Shape;1010;p64"/>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1" name="Google Shape;1011;p64"/>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2" name="Google Shape;1012;p64"/>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013" name="Google Shape;1013;p64"/>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014" name="Google Shape;1014;p64"/>
          <p:cNvSpPr txBox="1"/>
          <p:nvPr/>
        </p:nvSpPr>
        <p:spPr>
          <a:xfrm>
            <a:off x="192087" y="2276475"/>
            <a:ext cx="11999912" cy="443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previous example  could also be written like this:</a:t>
            </a:r>
            <a:endParaRPr/>
          </a:p>
          <a:p>
            <a:pPr indent="0" lvl="0" marL="0" marR="0" rtl="0" algn="l">
              <a:lnSpc>
                <a:spcPct val="100000"/>
              </a:lnSpc>
              <a:spcBef>
                <a:spcPts val="0"/>
              </a:spcBef>
              <a:spcAft>
                <a:spcPts val="0"/>
              </a:spcAft>
              <a:buClr>
                <a:srgbClr val="FF0000"/>
              </a:buClr>
              <a:buSzPts val="2400"/>
              <a:buFont typeface="Calibri"/>
              <a:buNone/>
            </a:pPr>
            <a:br>
              <a:rPr b="0" i="0" lang="en-US" sz="2400" u="none">
                <a:solidFill>
                  <a:srgbClr val="FF0000"/>
                </a:solidFill>
                <a:latin typeface="Calibri"/>
                <a:ea typeface="Calibri"/>
                <a:cs typeface="Calibri"/>
                <a:sym typeface="Calibri"/>
              </a:rPr>
            </a:br>
            <a:r>
              <a:rPr b="0" i="0" lang="en-US" sz="2400" u="none">
                <a:solidFill>
                  <a:schemeClr val="dk1"/>
                </a:solidFill>
                <a:latin typeface="Calibri"/>
                <a:ea typeface="Calibri"/>
                <a:cs typeface="Calibri"/>
                <a:sym typeface="Calibri"/>
              </a:rPr>
              <a:t>localStorage.Firstname= “Hiren";     </a:t>
            </a:r>
            <a:r>
              <a:rPr b="0" i="0" lang="en-US" sz="2400" u="none">
                <a:solidFill>
                  <a:srgbClr val="005490"/>
                </a:solidFill>
                <a:latin typeface="Calibri"/>
                <a:ea typeface="Calibri"/>
                <a:cs typeface="Calibri"/>
                <a:sym typeface="Calibri"/>
              </a:rPr>
              <a:t>// For data Store</a:t>
            </a:r>
            <a:br>
              <a:rPr b="0" i="0" lang="en-US" sz="2400" u="none">
                <a:solidFill>
                  <a:schemeClr val="dk1"/>
                </a:solidFill>
                <a:latin typeface="Calibri"/>
                <a:ea typeface="Calibri"/>
                <a:cs typeface="Calibri"/>
                <a:sym typeface="Calibri"/>
              </a:rPr>
            </a:br>
            <a:r>
              <a:rPr b="0" i="0" lang="en-US" sz="2400" u="none">
                <a:solidFill>
                  <a:srgbClr val="FF0000"/>
                </a:solidFill>
                <a:latin typeface="Calibri"/>
                <a:ea typeface="Calibri"/>
                <a:cs typeface="Calibri"/>
                <a:sym typeface="Calibri"/>
              </a:rPr>
              <a:t>                 </a:t>
            </a:r>
            <a:br>
              <a:rPr b="0" i="0" lang="en-US" sz="2400" u="none">
                <a:solidFill>
                  <a:srgbClr val="FF0000"/>
                </a:solidFill>
                <a:latin typeface="Calibri"/>
                <a:ea typeface="Calibri"/>
                <a:cs typeface="Calibri"/>
                <a:sym typeface="Calibri"/>
              </a:rPr>
            </a:br>
            <a:r>
              <a:rPr b="0" i="0" lang="en-US" sz="2400" u="none">
                <a:solidFill>
                  <a:schemeClr val="dk1"/>
                </a:solidFill>
                <a:latin typeface="Calibri"/>
                <a:ea typeface="Calibri"/>
                <a:cs typeface="Calibri"/>
                <a:sym typeface="Calibri"/>
              </a:rPr>
              <a:t>document.getElementById("result").innerHTML = localStorage.lastname; </a:t>
            </a:r>
            <a:r>
              <a:rPr b="0" i="0" lang="en-US" sz="2400" u="none">
                <a:solidFill>
                  <a:srgbClr val="005490"/>
                </a:solidFill>
                <a:latin typeface="Calibri"/>
                <a:ea typeface="Calibri"/>
                <a:cs typeface="Calibri"/>
                <a:sym typeface="Calibri"/>
              </a:rPr>
              <a:t>// get Data</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syntax for removing the “Firstname" localStorage item is as follows:</a:t>
            </a:r>
            <a:endParaRPr/>
          </a:p>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      localStorage.removeItem(“Firstname");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C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accent2"/>
              </a:solidFill>
              <a:latin typeface="Calibri"/>
              <a:ea typeface="Calibri"/>
              <a:cs typeface="Calibri"/>
              <a:sym typeface="Calibri"/>
            </a:endParaRPr>
          </a:p>
        </p:txBody>
      </p:sp>
      <p:pic>
        <p:nvPicPr>
          <p:cNvPr id="1015" name="Google Shape;1015;p64"/>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pic>
        <p:nvPicPr>
          <p:cNvPr descr="C:\Users\parul\Desktop\Digital Learning Content.png" id="1020" name="Google Shape;1020;p65"/>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021" name="Google Shape;1021;p65"/>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1022" name="Google Shape;1022;p65"/>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Data Storage(Contd..)</a:t>
            </a:r>
            <a:endParaRPr/>
          </a:p>
        </p:txBody>
      </p:sp>
      <p:sp>
        <p:nvSpPr>
          <p:cNvPr id="1023" name="Google Shape;1023;p65"/>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4" name="Google Shape;1024;p65"/>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5" name="Google Shape;1025;p65"/>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6" name="Google Shape;1026;p65"/>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7" name="Google Shape;1027;p65"/>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028" name="Google Shape;1028;p65"/>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029" name="Google Shape;1029;p65"/>
          <p:cNvSpPr txBox="1"/>
          <p:nvPr/>
        </p:nvSpPr>
        <p:spPr>
          <a:xfrm>
            <a:off x="192087" y="2276475"/>
            <a:ext cx="11999912" cy="443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Arial"/>
              <a:buNone/>
            </a:pPr>
            <a:r>
              <a:rPr b="0" i="0" lang="en-US" sz="2400" u="none">
                <a:solidFill>
                  <a:srgbClr val="005490"/>
                </a:solidFill>
                <a:latin typeface="Arial"/>
                <a:ea typeface="Arial"/>
                <a:cs typeface="Arial"/>
                <a:sym typeface="Arial"/>
              </a:rPr>
              <a:t>2.</a:t>
            </a:r>
            <a:r>
              <a:rPr b="1" i="0" lang="en-US" sz="2400" u="none">
                <a:solidFill>
                  <a:srgbClr val="005490"/>
                </a:solidFill>
                <a:latin typeface="Arial"/>
                <a:ea typeface="Arial"/>
                <a:cs typeface="Arial"/>
                <a:sym typeface="Arial"/>
              </a:rPr>
              <a:t> </a:t>
            </a:r>
            <a:r>
              <a:rPr b="0" i="0" lang="en-US" sz="2400" u="none">
                <a:solidFill>
                  <a:srgbClr val="005490"/>
                </a:solidFill>
                <a:latin typeface="Arial"/>
                <a:ea typeface="Arial"/>
                <a:cs typeface="Arial"/>
                <a:sym typeface="Arial"/>
              </a:rPr>
              <a:t>The sessionStorage Object:</a:t>
            </a:r>
            <a:endParaRPr/>
          </a:p>
          <a:p>
            <a:pPr indent="0" lvl="0" marL="0" marR="0" rtl="0" algn="l">
              <a:lnSpc>
                <a:spcPct val="100000"/>
              </a:lnSpc>
              <a:spcBef>
                <a:spcPts val="0"/>
              </a:spcBef>
              <a:spcAft>
                <a:spcPts val="0"/>
              </a:spcAft>
              <a:buClr>
                <a:srgbClr val="C00000"/>
              </a:buClr>
              <a:buSzPts val="2400"/>
              <a:buFont typeface="Arial"/>
              <a:buNone/>
            </a:pPr>
            <a:r>
              <a:rPr b="0" i="0" lang="en-US" sz="2400" u="none">
                <a:solidFill>
                  <a:srgbClr val="C00000"/>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It stores the data for only one session. The data is deleted when the user closes the browser tab.</a:t>
            </a:r>
            <a:br>
              <a:rPr b="0" i="0" lang="en-US" sz="2400" u="none">
                <a:solidFill>
                  <a:schemeClr val="dk1"/>
                </a:solidFill>
                <a:latin typeface="Arial"/>
                <a:ea typeface="Arial"/>
                <a:cs typeface="Arial"/>
                <a:sym typeface="Arial"/>
              </a:rPr>
            </a:br>
            <a:endParaRPr/>
          </a:p>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The following example counts the number of times a user has clicked a button, in the current session:</a:t>
            </a:r>
            <a:endParaRPr b="0" i="0" sz="2400" u="non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C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C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accent2"/>
              </a:solidFill>
              <a:latin typeface="Calibri"/>
              <a:ea typeface="Calibri"/>
              <a:cs typeface="Calibri"/>
              <a:sym typeface="Calibri"/>
            </a:endParaRPr>
          </a:p>
        </p:txBody>
      </p:sp>
      <p:pic>
        <p:nvPicPr>
          <p:cNvPr id="1030" name="Google Shape;1030;p65"/>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descr="C:\Users\parul\Desktop\Digital Learning Content.png" id="1035" name="Google Shape;1035;p66"/>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036" name="Google Shape;1036;p66"/>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1037" name="Google Shape;1037;p66"/>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Data Storage(Contd..)</a:t>
            </a:r>
            <a:endParaRPr/>
          </a:p>
        </p:txBody>
      </p:sp>
      <p:sp>
        <p:nvSpPr>
          <p:cNvPr id="1038" name="Google Shape;1038;p66"/>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39" name="Google Shape;1039;p66"/>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0" name="Google Shape;1040;p66"/>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1" name="Google Shape;1041;p66"/>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2" name="Google Shape;1042;p66"/>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043" name="Google Shape;1043;p66"/>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1044" name="Google Shape;1044;p66"/>
          <p:cNvSpPr txBox="1"/>
          <p:nvPr/>
        </p:nvSpPr>
        <p:spPr>
          <a:xfrm>
            <a:off x="192087" y="2133600"/>
            <a:ext cx="11999912" cy="5724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Example: &lt;html&gt; &lt;head&gt;&lt;script&gt;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function Counter()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if(typeof(Storage) !== "undefined")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if (sessionStorage.clickcount)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sessionStorage.clickcount =Number(sessionStorage.clickcount)+1;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else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sessionStorage.clickcount = 1;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document.getElementById(“parul").innerHTML = "You have clicked the button " +      sessionStorage.clickcount + " times in this session.";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else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document.getElementById(“parul").innerHTML = “Opps, browser does not support web storage...";    }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&lt;/script&gt;&lt;/head&gt;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&lt;body&gt;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&lt;p&gt;&lt;button onclick="Counter()" type="button"&gt;Click me!&lt;/button&gt;&lt;/p&gt;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&lt;div id=“parul"&gt;&lt;/div&gt;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&lt;/body&gt;  &lt;/html&gt;</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chemeClr val="accent2"/>
              </a:solidFill>
              <a:latin typeface="Calibri"/>
              <a:ea typeface="Calibri"/>
              <a:cs typeface="Calibri"/>
              <a:sym typeface="Calibri"/>
            </a:endParaRPr>
          </a:p>
        </p:txBody>
      </p:sp>
      <p:pic>
        <p:nvPicPr>
          <p:cNvPr id="1045" name="Google Shape;1045;p66"/>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pic>
        <p:nvPicPr>
          <p:cNvPr descr="C:\Users\parul\Desktop\Digital Learning Content.png" id="1050" name="Google Shape;1050;p67"/>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051" name="Google Shape;1051;p67"/>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052" name="Google Shape;1052;p67"/>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Data Storage(Contd..)</a:t>
            </a:r>
            <a:endParaRPr/>
          </a:p>
        </p:txBody>
      </p:sp>
      <p:sp>
        <p:nvSpPr>
          <p:cNvPr id="1053" name="Google Shape;1053;p67"/>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4" name="Google Shape;1054;p67"/>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5" name="Google Shape;1055;p67"/>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6" name="Google Shape;1056;p67"/>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7" name="Google Shape;1057;p67"/>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058" name="Google Shape;1058;p67"/>
          <p:cNvSpPr txBox="1"/>
          <p:nvPr/>
        </p:nvSpPr>
        <p:spPr>
          <a:xfrm>
            <a:off x="192087" y="2205037"/>
            <a:ext cx="11999912"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OUTPUT:</a:t>
            </a:r>
            <a:endParaRPr/>
          </a:p>
        </p:txBody>
      </p:sp>
      <p:sp>
        <p:nvSpPr>
          <p:cNvPr id="1059" name="Google Shape;1059;p67"/>
          <p:cNvSpPr txBox="1"/>
          <p:nvPr/>
        </p:nvSpPr>
        <p:spPr>
          <a:xfrm>
            <a:off x="192087" y="2276475"/>
            <a:ext cx="1199991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chemeClr val="accent2"/>
              </a:solidFill>
              <a:latin typeface="Calibri"/>
              <a:ea typeface="Calibri"/>
              <a:cs typeface="Calibri"/>
              <a:sym typeface="Calibri"/>
            </a:endParaRPr>
          </a:p>
        </p:txBody>
      </p:sp>
      <p:pic>
        <p:nvPicPr>
          <p:cNvPr id="1060" name="Google Shape;1060;p67"/>
          <p:cNvPicPr preferRelativeResize="0"/>
          <p:nvPr/>
        </p:nvPicPr>
        <p:blipFill rotWithShape="1">
          <a:blip r:embed="rId5">
            <a:alphaModFix/>
          </a:blip>
          <a:srcRect b="51665" l="36060" r="25145" t="23808"/>
          <a:stretch/>
        </p:blipFill>
        <p:spPr>
          <a:xfrm>
            <a:off x="1055688" y="3357563"/>
            <a:ext cx="5400675" cy="3311525"/>
          </a:xfrm>
          <a:prstGeom prst="rect">
            <a:avLst/>
          </a:prstGeom>
          <a:noFill/>
          <a:ln cap="flat" cmpd="sng" w="9525">
            <a:solidFill>
              <a:srgbClr val="005390"/>
            </a:solidFill>
            <a:prstDash val="solid"/>
            <a:miter lim="800000"/>
            <a:headEnd len="sm" w="sm" type="none"/>
            <a:tailEnd len="sm" w="sm" type="none"/>
          </a:ln>
        </p:spPr>
      </p:pic>
      <p:pic>
        <p:nvPicPr>
          <p:cNvPr id="1061" name="Google Shape;1061;p67"/>
          <p:cNvPicPr preferRelativeResize="0"/>
          <p:nvPr/>
        </p:nvPicPr>
        <p:blipFill rotWithShape="1">
          <a:blip r:embed="rId6">
            <a:alphaModFix/>
          </a:blip>
          <a:srcRect b="16428" l="31647" r="29851" t="57619"/>
          <a:stretch/>
        </p:blipFill>
        <p:spPr>
          <a:xfrm>
            <a:off x="6600825" y="3357563"/>
            <a:ext cx="5183188" cy="3311525"/>
          </a:xfrm>
          <a:prstGeom prst="rect">
            <a:avLst/>
          </a:prstGeom>
          <a:noFill/>
          <a:ln cap="flat" cmpd="sng" w="9525">
            <a:solidFill>
              <a:srgbClr val="005390"/>
            </a:solidFill>
            <a:prstDash val="solid"/>
            <a:miter lim="800000"/>
            <a:headEnd len="sm" w="sm" type="none"/>
            <a:tailEnd len="sm" w="sm" type="none"/>
          </a:ln>
        </p:spPr>
      </p:pic>
      <p:pic>
        <p:nvPicPr>
          <p:cNvPr id="1062" name="Google Shape;1062;p67"/>
          <p:cNvPicPr preferRelativeResize="0"/>
          <p:nvPr/>
        </p:nvPicPr>
        <p:blipFill rotWithShape="1">
          <a:blip r:embed="rId7">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descr="C:\Users\parul\Desktop\Digital Learning Content.png" id="1067" name="Google Shape;1067;p68"/>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068" name="Google Shape;1068;p68"/>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069" name="Google Shape;1069;p68"/>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Offline</a:t>
            </a:r>
            <a:endParaRPr/>
          </a:p>
        </p:txBody>
      </p:sp>
      <p:sp>
        <p:nvSpPr>
          <p:cNvPr id="1070" name="Google Shape;1070;p68"/>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71" name="Google Shape;1071;p68"/>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72" name="Google Shape;1072;p68"/>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73" name="Google Shape;1073;p68"/>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74" name="Google Shape;1074;p68"/>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075" name="Google Shape;1075;p68"/>
          <p:cNvSpPr txBox="1"/>
          <p:nvPr/>
        </p:nvSpPr>
        <p:spPr>
          <a:xfrm>
            <a:off x="192087" y="2205037"/>
            <a:ext cx="11999912" cy="3046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onoffline Event Attribute:</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When the browser starts to work offline then Execute a JavaScript </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onoffline attribute fires when the browser starts to work offline.</a:t>
            </a:r>
            <a:endParaRPr/>
          </a:p>
          <a:p>
            <a:pPr indent="0" lvl="0" marL="0" marR="0" rtl="0" algn="l">
              <a:lnSpc>
                <a:spcPct val="100000"/>
              </a:lnSpc>
              <a:spcBef>
                <a:spcPts val="0"/>
              </a:spcBef>
              <a:spcAft>
                <a:spcPts val="0"/>
              </a:spcAft>
              <a:buClr>
                <a:srgbClr val="FF0000"/>
              </a:buClr>
              <a:buSzPts val="2400"/>
              <a:buFont typeface="Calibri"/>
              <a:buNone/>
            </a:pPr>
            <a:r>
              <a:rPr b="0" i="0" lang="en-US" sz="2400" u="none">
                <a:solidFill>
                  <a:srgbClr val="FF0000"/>
                </a:solidFill>
                <a:latin typeface="Calibri"/>
                <a:ea typeface="Calibri"/>
                <a:cs typeface="Calibri"/>
                <a:sym typeface="Calibri"/>
              </a:rPr>
              <a:t>         </a:t>
            </a:r>
            <a:endParaRPr/>
          </a:p>
          <a:p>
            <a:pPr indent="0" lvl="0" marL="0" marR="0" rtl="0" algn="l">
              <a:lnSpc>
                <a:spcPct val="100000"/>
              </a:lnSpc>
              <a:spcBef>
                <a:spcPts val="0"/>
              </a:spcBef>
              <a:spcAft>
                <a:spcPts val="0"/>
              </a:spcAft>
              <a:buClr>
                <a:srgbClr val="FF0000"/>
              </a:buClr>
              <a:buSzPts val="2400"/>
              <a:buFont typeface="Calibri"/>
              <a:buNone/>
            </a:pPr>
            <a:r>
              <a:rPr b="1" i="0" lang="en-US" sz="2400" u="none">
                <a:solidFill>
                  <a:srgbClr val="FF0000"/>
                </a:solidFill>
                <a:latin typeface="Calibri"/>
                <a:ea typeface="Calibri"/>
                <a:cs typeface="Calibri"/>
                <a:sym typeface="Calibri"/>
              </a:rPr>
              <a:t>      </a:t>
            </a:r>
            <a:r>
              <a:rPr b="1" i="0" lang="en-US" sz="2400" u="none">
                <a:solidFill>
                  <a:schemeClr val="dk1"/>
                </a:solidFill>
                <a:latin typeface="Calibri"/>
                <a:ea typeface="Calibri"/>
                <a:cs typeface="Calibri"/>
                <a:sym typeface="Calibri"/>
              </a:rPr>
              <a:t>&lt;body onoffline="myFunction()"&gt; </a:t>
            </a:r>
            <a:endParaRPr/>
          </a:p>
          <a:p>
            <a:pPr indent="0" lvl="0" marL="0" marR="0" rtl="0" algn="l">
              <a:lnSpc>
                <a:spcPct val="100000"/>
              </a:lnSpc>
              <a:spcBef>
                <a:spcPts val="0"/>
              </a:spcBef>
              <a:spcAft>
                <a:spcPts val="0"/>
              </a:spcAft>
              <a:buNone/>
            </a:pPr>
            <a:r>
              <a:t/>
            </a:r>
            <a:endParaRPr b="1" i="0" sz="2400" u="none">
              <a:solidFill>
                <a:schemeClr val="dk1"/>
              </a:solidFill>
              <a:latin typeface="Calibri"/>
              <a:ea typeface="Calibri"/>
              <a:cs typeface="Calibri"/>
              <a:sym typeface="Calibri"/>
            </a:endParaRPr>
          </a:p>
        </p:txBody>
      </p:sp>
      <p:sp>
        <p:nvSpPr>
          <p:cNvPr id="1076" name="Google Shape;1076;p68"/>
          <p:cNvSpPr txBox="1"/>
          <p:nvPr/>
        </p:nvSpPr>
        <p:spPr>
          <a:xfrm>
            <a:off x="192087" y="2276475"/>
            <a:ext cx="1199991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chemeClr val="accent2"/>
              </a:solidFill>
              <a:latin typeface="Calibri"/>
              <a:ea typeface="Calibri"/>
              <a:cs typeface="Calibri"/>
              <a:sym typeface="Calibri"/>
            </a:endParaRPr>
          </a:p>
        </p:txBody>
      </p:sp>
      <p:pic>
        <p:nvPicPr>
          <p:cNvPr id="1077" name="Google Shape;1077;p68"/>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pic>
        <p:nvPicPr>
          <p:cNvPr descr="C:\Users\parul\Desktop\Digital Learning Content.png" id="1082" name="Google Shape;1082;p69"/>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083" name="Google Shape;1083;p69"/>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084" name="Google Shape;1084;p69"/>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Offline(Contd..)</a:t>
            </a:r>
            <a:endParaRPr/>
          </a:p>
        </p:txBody>
      </p:sp>
      <p:sp>
        <p:nvSpPr>
          <p:cNvPr id="1085" name="Google Shape;1085;p69"/>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6" name="Google Shape;1086;p69"/>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7" name="Google Shape;1087;p69"/>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8" name="Google Shape;1088;p69"/>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9" name="Google Shape;1089;p69"/>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090" name="Google Shape;1090;p69"/>
          <p:cNvSpPr txBox="1"/>
          <p:nvPr/>
        </p:nvSpPr>
        <p:spPr>
          <a:xfrm>
            <a:off x="192087" y="2276475"/>
            <a:ext cx="1199991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chemeClr val="accent2"/>
              </a:solidFill>
              <a:latin typeface="Calibri"/>
              <a:ea typeface="Calibri"/>
              <a:cs typeface="Calibri"/>
              <a:sym typeface="Calibri"/>
            </a:endParaRPr>
          </a:p>
        </p:txBody>
      </p:sp>
      <p:sp>
        <p:nvSpPr>
          <p:cNvPr id="1091" name="Google Shape;1091;p69"/>
          <p:cNvSpPr txBox="1"/>
          <p:nvPr/>
        </p:nvSpPr>
        <p:spPr>
          <a:xfrm>
            <a:off x="192087" y="2276475"/>
            <a:ext cx="11807825" cy="4524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Example :&lt;html&gt;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&lt;body </a:t>
            </a:r>
            <a:r>
              <a:rPr b="0" i="0" lang="en-US" sz="2400" u="none">
                <a:solidFill>
                  <a:srgbClr val="005490"/>
                </a:solidFill>
                <a:latin typeface="Calibri"/>
                <a:ea typeface="Calibri"/>
                <a:cs typeface="Calibri"/>
                <a:sym typeface="Calibri"/>
              </a:rPr>
              <a:t>onoffline="offFun()“  </a:t>
            </a:r>
            <a:r>
              <a:rPr b="0" i="0" lang="en-US" sz="2400" u="none">
                <a:solidFill>
                  <a:schemeClr val="dk1"/>
                </a:solidFill>
                <a:latin typeface="Calibri"/>
                <a:ea typeface="Calibri"/>
                <a:cs typeface="Calibri"/>
                <a:sym typeface="Calibri"/>
              </a:rPr>
              <a:t>ononline="onFun()" &gt;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&lt;p&gt;Information Technology-PIET&lt;/p&gt;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&lt;p&gt;This both events are only supported in Firefox and Internet Explorer version 8 to 10&lt;/p&gt;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&lt;script&gt;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function onFun()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alert ("Your browser is working online.");</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function offFun()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alert ("Your browser is working offline.");</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}&lt;/script&gt; &lt;/body&gt; &lt;/html&gt;</a:t>
            </a:r>
            <a:endParaRPr/>
          </a:p>
        </p:txBody>
      </p:sp>
      <p:pic>
        <p:nvPicPr>
          <p:cNvPr id="1092" name="Google Shape;1092;p69"/>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C:\Users\parul\Desktop\Digital Learning Content.png" id="186" name="Google Shape;186;p7"/>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87" name="Google Shape;187;p7"/>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188" name="Google Shape;188;p7"/>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How to create web page?(Contd..) </a:t>
            </a:r>
            <a:endParaRPr/>
          </a:p>
        </p:txBody>
      </p:sp>
      <p:sp>
        <p:nvSpPr>
          <p:cNvPr id="189" name="Google Shape;189;p7"/>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0" name="Google Shape;190;p7"/>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1" name="Google Shape;191;p7"/>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 name="Google Shape;192;p7"/>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 name="Google Shape;193;p7"/>
          <p:cNvSpPr txBox="1"/>
          <p:nvPr/>
        </p:nvSpPr>
        <p:spPr>
          <a:xfrm>
            <a:off x="192087" y="2205037"/>
            <a:ext cx="11736387" cy="3046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Step 4: View HTML Page in any Browser</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Open the saved HTML file in your favorite browser. The result will look like this: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194" name="Google Shape;194;p7"/>
          <p:cNvPicPr preferRelativeResize="0"/>
          <p:nvPr/>
        </p:nvPicPr>
        <p:blipFill rotWithShape="1">
          <a:blip r:embed="rId5">
            <a:alphaModFix/>
          </a:blip>
          <a:srcRect b="39999" l="26030" r="27421" t="23095"/>
          <a:stretch/>
        </p:blipFill>
        <p:spPr>
          <a:xfrm>
            <a:off x="334963" y="3101975"/>
            <a:ext cx="8856662" cy="3527425"/>
          </a:xfrm>
          <a:prstGeom prst="rect">
            <a:avLst/>
          </a:prstGeom>
          <a:noFill/>
          <a:ln cap="flat" cmpd="sng" w="9525">
            <a:solidFill>
              <a:srgbClr val="005390"/>
            </a:solidFill>
            <a:prstDash val="solid"/>
            <a:miter lim="800000"/>
            <a:headEnd len="sm" w="sm" type="none"/>
            <a:tailEnd len="sm" w="sm" type="none"/>
          </a:ln>
        </p:spPr>
      </p:pic>
      <p:pic>
        <p:nvPicPr>
          <p:cNvPr id="195" name="Google Shape;195;p7"/>
          <p:cNvPicPr preferRelativeResize="0"/>
          <p:nvPr/>
        </p:nvPicPr>
        <p:blipFill rotWithShape="1">
          <a:blip r:embed="rId6">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pic>
        <p:nvPicPr>
          <p:cNvPr descr="C:\Users\parul\Desktop\Digital Learning Content.png" id="1097" name="Google Shape;1097;p70"/>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098" name="Google Shape;1098;p70"/>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099" name="Google Shape;1099;p70"/>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a:t>
            </a:r>
            <a:endParaRPr/>
          </a:p>
        </p:txBody>
      </p:sp>
      <p:sp>
        <p:nvSpPr>
          <p:cNvPr id="1100" name="Google Shape;1100;p70"/>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1" name="Google Shape;1101;p70"/>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2" name="Google Shape;1102;p70"/>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3" name="Google Shape;1103;p70"/>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4" name="Google Shape;1104;p70"/>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105" name="Google Shape;1105;p70"/>
          <p:cNvSpPr txBox="1"/>
          <p:nvPr/>
        </p:nvSpPr>
        <p:spPr>
          <a:xfrm>
            <a:off x="192087" y="2276475"/>
            <a:ext cx="11999912" cy="1323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accent2"/>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chemeClr val="accent2"/>
              </a:solidFill>
              <a:latin typeface="Calibri"/>
              <a:ea typeface="Calibri"/>
              <a:cs typeface="Calibri"/>
              <a:sym typeface="Calibri"/>
            </a:endParaRPr>
          </a:p>
        </p:txBody>
      </p:sp>
      <p:sp>
        <p:nvSpPr>
          <p:cNvPr id="1106" name="Google Shape;1106;p70"/>
          <p:cNvSpPr txBox="1"/>
          <p:nvPr/>
        </p:nvSpPr>
        <p:spPr>
          <a:xfrm>
            <a:off x="192087" y="2205037"/>
            <a:ext cx="11807825" cy="42275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 is use to share your location with your web sites. </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Most of the browsers and mobile devices support Geolocation API.</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 JavaScript can capture your latitude and longitude and can be sent to backend web server and display your location on a map.</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 is work with a new property of the global navigator object. </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we can be create Geolocation object as below:</a:t>
            </a:r>
            <a:endParaRPr/>
          </a:p>
          <a:p>
            <a:pPr indent="0" lvl="0" marL="0" marR="0" rtl="0" algn="just">
              <a:lnSpc>
                <a:spcPct val="100000"/>
              </a:lnSpc>
              <a:spcBef>
                <a:spcPts val="0"/>
              </a:spcBef>
              <a:spcAft>
                <a:spcPts val="0"/>
              </a:spcAft>
              <a:buClr>
                <a:srgbClr val="C00000"/>
              </a:buClr>
              <a:buSzPts val="2400"/>
              <a:buFont typeface="Calibri"/>
              <a:buNone/>
            </a:pPr>
            <a:r>
              <a:rPr b="0" i="0" lang="en-US" sz="2400" u="none">
                <a:solidFill>
                  <a:srgbClr val="C00000"/>
                </a:solidFill>
                <a:latin typeface="Calibri"/>
                <a:ea typeface="Calibri"/>
                <a:cs typeface="Calibri"/>
                <a:sym typeface="Calibri"/>
              </a:rPr>
              <a:t>      </a:t>
            </a:r>
            <a:r>
              <a:rPr b="0" i="0" lang="en-US" sz="2400" u="none">
                <a:solidFill>
                  <a:srgbClr val="003860"/>
                </a:solidFill>
                <a:latin typeface="Calibri"/>
                <a:ea typeface="Calibri"/>
                <a:cs typeface="Calibri"/>
                <a:sym typeface="Calibri"/>
              </a:rPr>
              <a:t>var geolocation = navigator.geolocation; </a:t>
            </a:r>
            <a:endParaRPr/>
          </a:p>
        </p:txBody>
      </p:sp>
      <p:pic>
        <p:nvPicPr>
          <p:cNvPr id="1107" name="Google Shape;1107;p70"/>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descr="C:\Users\parul\Desktop\Digital Learning Content.png" id="1112" name="Google Shape;1112;p71"/>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113" name="Google Shape;1113;p71"/>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114" name="Google Shape;1114;p71"/>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115" name="Google Shape;1115;p71"/>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6" name="Google Shape;1116;p71"/>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7" name="Google Shape;1117;p71"/>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8" name="Google Shape;1118;p71"/>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9" name="Google Shape;1119;p71"/>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120" name="Google Shape;1120;p71"/>
          <p:cNvSpPr txBox="1"/>
          <p:nvPr/>
        </p:nvSpPr>
        <p:spPr>
          <a:xfrm>
            <a:off x="192087" y="2205037"/>
            <a:ext cx="11999912" cy="1446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Navigator Object Properties: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aphicFrame>
        <p:nvGraphicFramePr>
          <p:cNvPr id="1121" name="Google Shape;1121;p71"/>
          <p:cNvGraphicFramePr/>
          <p:nvPr/>
        </p:nvGraphicFramePr>
        <p:xfrm>
          <a:off x="623887" y="2659062"/>
          <a:ext cx="3000000" cy="3000000"/>
        </p:xfrm>
        <a:graphic>
          <a:graphicData uri="http://schemas.openxmlformats.org/drawingml/2006/table">
            <a:tbl>
              <a:tblPr>
                <a:noFill/>
                <a:tableStyleId>{024E7E50-4814-48D9-ACAA-88ABD760347B}</a:tableStyleId>
              </a:tblPr>
              <a:tblGrid>
                <a:gridCol w="2376475"/>
                <a:gridCol w="8856650"/>
              </a:tblGrid>
              <a:tr h="396875">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Property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Description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952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appName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Return the name of the browser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968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appVersion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Return the version information of the browser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419100">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geolocation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Return a geolocation object that can be used to locate the user’s position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968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appCodeName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Return the code name of the browser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968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language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Return the language of the browser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952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platform</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Return for which platform the browser is compiled</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968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onLine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Verify whether the browser is online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19100">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cookieEnabled</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Determines whether cookies are enabled in the browser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968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product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Return the engine name of the browser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bl>
          </a:graphicData>
        </a:graphic>
      </p:graphicFrame>
      <p:pic>
        <p:nvPicPr>
          <p:cNvPr id="1122" name="Google Shape;1122;p71"/>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descr="C:\Users\parul\Desktop\Digital Learning Content.png" id="1127" name="Google Shape;1127;p72"/>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128" name="Google Shape;1128;p72"/>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129" name="Google Shape;1129;p72"/>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130" name="Google Shape;1130;p72"/>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1" name="Google Shape;1131;p72"/>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2" name="Google Shape;1132;p72"/>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3" name="Google Shape;1133;p72"/>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4" name="Google Shape;1134;p72"/>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135" name="Google Shape;1135;p72"/>
          <p:cNvSpPr txBox="1"/>
          <p:nvPr/>
        </p:nvSpPr>
        <p:spPr>
          <a:xfrm>
            <a:off x="192087" y="2205037"/>
            <a:ext cx="11999912" cy="1446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Geolocation Object also provides below Methods: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aphicFrame>
        <p:nvGraphicFramePr>
          <p:cNvPr id="1136" name="Google Shape;1136;p72"/>
          <p:cNvGraphicFramePr/>
          <p:nvPr/>
        </p:nvGraphicFramePr>
        <p:xfrm>
          <a:off x="479425" y="2852737"/>
          <a:ext cx="3000000" cy="3000000"/>
        </p:xfrm>
        <a:graphic>
          <a:graphicData uri="http://schemas.openxmlformats.org/drawingml/2006/table">
            <a:tbl>
              <a:tblPr>
                <a:noFill/>
                <a:tableStyleId>{024E7E50-4814-48D9-ACAA-88ABD760347B}</a:tableStyleId>
              </a:tblPr>
              <a:tblGrid>
                <a:gridCol w="3436925"/>
                <a:gridCol w="7508875"/>
              </a:tblGrid>
              <a:tr h="681025">
                <a:tc>
                  <a:txBody>
                    <a:bodyPr/>
                    <a:lstStyle/>
                    <a:p>
                      <a:pPr indent="0" lvl="0" marL="0" marR="0" rtl="0" algn="l">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Methods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Description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27125">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watchPosition()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Retrieves periodic updates about the current geographic location of the device.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681025">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clearWatch()</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Delete an ongoing watchPosition Call.</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1227125">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getCurrentPosition()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Retrieves  the current geographic location of the user.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bl>
          </a:graphicData>
        </a:graphic>
      </p:graphicFrame>
      <p:pic>
        <p:nvPicPr>
          <p:cNvPr id="1137" name="Google Shape;1137;p72"/>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pic>
        <p:nvPicPr>
          <p:cNvPr descr="C:\Users\parul\Desktop\Digital Learning Content.png" id="1142" name="Google Shape;1142;p7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143" name="Google Shape;1143;p73"/>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144" name="Google Shape;1144;p73"/>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145" name="Google Shape;1145;p7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6" name="Google Shape;1146;p7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7" name="Google Shape;1147;p7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8" name="Google Shape;1148;p7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9" name="Google Shape;1149;p73"/>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150" name="Google Shape;1150;p73"/>
          <p:cNvSpPr txBox="1"/>
          <p:nvPr/>
        </p:nvSpPr>
        <p:spPr>
          <a:xfrm>
            <a:off x="192087" y="2205037"/>
            <a:ext cx="11999912" cy="4524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sample code to use any of the above method −</a:t>
            </a:r>
            <a:endParaRPr/>
          </a:p>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    </a:t>
            </a:r>
            <a:r>
              <a:rPr b="0" i="0" lang="en-US" sz="2400" u="none">
                <a:solidFill>
                  <a:srgbClr val="003860"/>
                </a:solidFill>
                <a:latin typeface="Calibri"/>
                <a:ea typeface="Calibri"/>
                <a:cs typeface="Calibri"/>
                <a:sym typeface="Calibri"/>
              </a:rPr>
              <a:t>function getLoc()</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 </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var geolocation = navigator.geolocation;     </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geolocation.getCurrentPosition(showLocation, errorHandler);                                </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 </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C00000"/>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showLocation and errorHandler are callback methods which is used to get actual position and to handle errors if there is any.</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a:t>
            </a:r>
            <a:r>
              <a:rPr b="0" i="0" lang="en-US" sz="2400" u="none">
                <a:solidFill>
                  <a:srgbClr val="003860"/>
                </a:solidFill>
                <a:latin typeface="Calibri"/>
                <a:ea typeface="Calibri"/>
                <a:cs typeface="Calibri"/>
                <a:sym typeface="Calibri"/>
              </a:rPr>
              <a:t>getCurrentPosition() </a:t>
            </a:r>
            <a:r>
              <a:rPr b="0" i="0" lang="en-US" sz="2400" u="none">
                <a:solidFill>
                  <a:schemeClr val="dk1"/>
                </a:solidFill>
                <a:latin typeface="Calibri"/>
                <a:ea typeface="Calibri"/>
                <a:cs typeface="Calibri"/>
                <a:sym typeface="Calibri"/>
              </a:rPr>
              <a:t>is used to return the User’s Position.</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1151" name="Google Shape;1151;p73"/>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descr="C:\Users\parul\Desktop\Digital Learning Content.png" id="1156" name="Google Shape;1156;p74"/>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157" name="Google Shape;1157;p74"/>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158" name="Google Shape;1158;p74"/>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159" name="Google Shape;1159;p74"/>
          <p:cNvSpPr txBox="1"/>
          <p:nvPr/>
        </p:nvSpPr>
        <p:spPr>
          <a:xfrm>
            <a:off x="254000" y="1557337"/>
            <a:ext cx="11684000" cy="358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0" name="Google Shape;1160;p74"/>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1" name="Google Shape;1161;p74"/>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2" name="Google Shape;1162;p74"/>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3" name="Google Shape;1163;p74"/>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164" name="Google Shape;1164;p74"/>
          <p:cNvSpPr txBox="1"/>
          <p:nvPr/>
        </p:nvSpPr>
        <p:spPr>
          <a:xfrm>
            <a:off x="192087" y="2060575"/>
            <a:ext cx="11999912" cy="1692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860"/>
              </a:buClr>
              <a:buSzPts val="2000"/>
              <a:buFont typeface="Calibri"/>
              <a:buNone/>
            </a:pPr>
            <a:r>
              <a:rPr b="0" i="0" lang="en-US" sz="2000" u="none">
                <a:solidFill>
                  <a:srgbClr val="003860"/>
                </a:solidFill>
                <a:latin typeface="Calibri"/>
                <a:ea typeface="Calibri"/>
                <a:cs typeface="Calibri"/>
                <a:sym typeface="Calibri"/>
              </a:rPr>
              <a:t>Location Properties</a:t>
            </a:r>
            <a:r>
              <a:rPr b="0" i="0" lang="en-US" sz="2000" u="none">
                <a:solidFill>
                  <a:srgbClr val="005490"/>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The </a:t>
            </a:r>
            <a:r>
              <a:rPr b="1" i="0" lang="en-US" sz="2000" u="none">
                <a:solidFill>
                  <a:schemeClr val="dk1"/>
                </a:solidFill>
                <a:latin typeface="Calibri"/>
                <a:ea typeface="Calibri"/>
                <a:cs typeface="Calibri"/>
                <a:sym typeface="Calibri"/>
              </a:rPr>
              <a:t>Position</a:t>
            </a:r>
            <a:r>
              <a:rPr b="0" i="0" lang="en-US" sz="2000" u="none">
                <a:solidFill>
                  <a:schemeClr val="dk1"/>
                </a:solidFill>
                <a:latin typeface="Calibri"/>
                <a:ea typeface="Calibri"/>
                <a:cs typeface="Calibri"/>
                <a:sym typeface="Calibri"/>
              </a:rPr>
              <a:t> object which stores the complete location information. It specifies the current geographic location of the device. The following are the properties of the Position object:</a:t>
            </a:r>
            <a:endParaRPr/>
          </a:p>
          <a:p>
            <a:pPr indent="0" lvl="0" marL="0" marR="0" rtl="0" algn="just">
              <a:lnSpc>
                <a:spcPct val="100000"/>
              </a:lnSpc>
              <a:spcBef>
                <a:spcPts val="0"/>
              </a:spcBef>
              <a:spcAft>
                <a:spcPts val="0"/>
              </a:spcAft>
              <a:buClr>
                <a:schemeClr val="dk1"/>
              </a:buClr>
              <a:buSzPts val="22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200" u="none">
              <a:solidFill>
                <a:schemeClr val="dk1"/>
              </a:solidFill>
              <a:latin typeface="Calibri"/>
              <a:ea typeface="Calibri"/>
              <a:cs typeface="Calibri"/>
              <a:sym typeface="Calibri"/>
            </a:endParaRPr>
          </a:p>
        </p:txBody>
      </p:sp>
      <p:graphicFrame>
        <p:nvGraphicFramePr>
          <p:cNvPr id="1165" name="Google Shape;1165;p74"/>
          <p:cNvGraphicFramePr/>
          <p:nvPr/>
        </p:nvGraphicFramePr>
        <p:xfrm>
          <a:off x="0" y="3070225"/>
          <a:ext cx="3000000" cy="3000000"/>
        </p:xfrm>
        <a:graphic>
          <a:graphicData uri="http://schemas.openxmlformats.org/drawingml/2006/table">
            <a:tbl>
              <a:tblPr>
                <a:noFill/>
                <a:tableStyleId>{024E7E50-4814-48D9-ACAA-88ABD760347B}</a:tableStyleId>
              </a:tblPr>
              <a:tblGrid>
                <a:gridCol w="2208200"/>
                <a:gridCol w="1068375"/>
                <a:gridCol w="8915400"/>
              </a:tblGrid>
              <a:tr h="334950">
                <a:tc>
                  <a:txBody>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Property</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Type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Description</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349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coords</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objects</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Specifies the geolocation of the device.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365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coords.longitude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Number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Specifies the longitude estimate in decimal degrees. Range is[-180.00, +180.00]</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349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coords.latitude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Number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Specifies the latitude estimate in decimal degrees. Range is[-90.00, +90.00]</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349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coords.altitude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Number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Specifies the altitude estimate in meters. It’s Optional.</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349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coords.speed</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Number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Specifies the device’s current ground speed in meters per second. It’s Optional.</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579425">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coords.heading</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Number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Specifies the device’s current direction of movement in degrees counting clockwise relative to true north. It’s Optional.</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3495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coords.accuracy</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Number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Specifies the accuracy of the latitude and longitude estimate in meters. It’s Optional.</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19100">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timestamp</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date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Specifies the time when the location information was retrieved and position object created. It’s Optional.</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58775">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coords.altitudeAccuracy</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Number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Specifies the accuracy of the altitude estimate in meters. It’s Optional.</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bl>
          </a:graphicData>
        </a:graphic>
      </p:graphicFrame>
      <p:pic>
        <p:nvPicPr>
          <p:cNvPr id="1166" name="Google Shape;1166;p74"/>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descr="C:\Users\parul\Desktop\Digital Learning Content.png" id="1171" name="Google Shape;1171;p75"/>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172" name="Google Shape;1172;p75"/>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173" name="Google Shape;1173;p75"/>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174" name="Google Shape;1174;p75"/>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75" name="Google Shape;1175;p75"/>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76" name="Google Shape;1176;p75"/>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77" name="Google Shape;1177;p75"/>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78" name="Google Shape;1178;p75"/>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179" name="Google Shape;1179;p75"/>
          <p:cNvSpPr txBox="1"/>
          <p:nvPr/>
        </p:nvSpPr>
        <p:spPr>
          <a:xfrm>
            <a:off x="192087" y="2205037"/>
            <a:ext cx="11999912" cy="341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This is a sample code of Position object. Here showLocation method is a callback method </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    </a:t>
            </a:r>
            <a:r>
              <a:rPr b="0" i="0" lang="en-US" sz="2400" u="none">
                <a:solidFill>
                  <a:srgbClr val="003860"/>
                </a:solidFill>
                <a:latin typeface="Calibri"/>
                <a:ea typeface="Calibri"/>
                <a:cs typeface="Calibri"/>
                <a:sym typeface="Calibri"/>
              </a:rPr>
              <a:t>function showLocation( position ) </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 </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var lati = position.coords.latitude; </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var long = position.coords.longitude; </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 </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a:t>
            </a:r>
            <a:endParaRPr/>
          </a:p>
          <a:p>
            <a:pPr indent="0" lvl="0" marL="0" marR="0" rtl="0" algn="l">
              <a:lnSpc>
                <a:spcPct val="100000"/>
              </a:lnSpc>
              <a:spcBef>
                <a:spcPts val="0"/>
              </a:spcBef>
              <a:spcAft>
                <a:spcPts val="0"/>
              </a:spcAft>
              <a:buNone/>
            </a:pPr>
            <a:r>
              <a:t/>
            </a:r>
            <a:endParaRPr b="0" i="0" sz="2400" u="none">
              <a:solidFill>
                <a:srgbClr val="003860"/>
              </a:solidFill>
              <a:latin typeface="Calibri"/>
              <a:ea typeface="Calibri"/>
              <a:cs typeface="Calibri"/>
              <a:sym typeface="Calibri"/>
            </a:endParaRPr>
          </a:p>
        </p:txBody>
      </p:sp>
      <p:pic>
        <p:nvPicPr>
          <p:cNvPr id="1180" name="Google Shape;1180;p75"/>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descr="C:\Users\parul\Desktop\Digital Learning Content.png" id="1185" name="Google Shape;1185;p76"/>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186" name="Google Shape;1186;p76"/>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187" name="Google Shape;1187;p76"/>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188" name="Google Shape;1188;p76"/>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89" name="Google Shape;1189;p76"/>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90" name="Google Shape;1190;p76"/>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91" name="Google Shape;1191;p76"/>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92" name="Google Shape;1192;p76"/>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193" name="Google Shape;1193;p76"/>
          <p:cNvSpPr txBox="1"/>
          <p:nvPr/>
        </p:nvSpPr>
        <p:spPr>
          <a:xfrm>
            <a:off x="192087" y="2205037"/>
            <a:ext cx="11999912" cy="28622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Handling Error</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Geolocation is complicated, so its required to catch any error and handle it.</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geolocations methods getCurrentPosition() and watchPosition() make use of an error handler callback method which gives </a:t>
            </a:r>
            <a:r>
              <a:rPr b="1" i="0" lang="en-US" sz="2400" u="none">
                <a:solidFill>
                  <a:schemeClr val="dk1"/>
                </a:solidFill>
                <a:latin typeface="Calibri"/>
                <a:ea typeface="Calibri"/>
                <a:cs typeface="Calibri"/>
                <a:sym typeface="Calibri"/>
              </a:rPr>
              <a:t>PositionError</a:t>
            </a:r>
            <a:r>
              <a:rPr b="0" i="0" lang="en-US" sz="2400" u="none">
                <a:solidFill>
                  <a:schemeClr val="dk1"/>
                </a:solidFill>
                <a:latin typeface="Calibri"/>
                <a:ea typeface="Calibri"/>
                <a:cs typeface="Calibri"/>
                <a:sym typeface="Calibri"/>
              </a:rPr>
              <a:t> object.</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There are two Handling Error properties :</a:t>
            </a:r>
            <a:endParaRPr/>
          </a:p>
          <a:p>
            <a:pPr indent="0" lvl="0" marL="0" marR="0" rtl="0" algn="just">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graphicFrame>
        <p:nvGraphicFramePr>
          <p:cNvPr id="1194" name="Google Shape;1194;p76"/>
          <p:cNvGraphicFramePr/>
          <p:nvPr/>
        </p:nvGraphicFramePr>
        <p:xfrm>
          <a:off x="407987" y="4292600"/>
          <a:ext cx="3000000" cy="3000000"/>
        </p:xfrm>
        <a:graphic>
          <a:graphicData uri="http://schemas.openxmlformats.org/drawingml/2006/table">
            <a:tbl>
              <a:tblPr>
                <a:noFill/>
                <a:tableStyleId>{024E7E50-4814-48D9-ACAA-88ABD760347B}</a:tableStyleId>
              </a:tblPr>
              <a:tblGrid>
                <a:gridCol w="2198675"/>
                <a:gridCol w="1874825"/>
                <a:gridCol w="6511925"/>
              </a:tblGrid>
              <a:tr h="633400">
                <a:tc>
                  <a:txBody>
                    <a:bodyPr/>
                    <a:lstStyle/>
                    <a:p>
                      <a:pPr indent="0" lvl="0" marL="0" marR="0" rtl="0" algn="l">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Property</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Type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Description</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036625">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Message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String</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Contains a human-readable description of the error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633400">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Code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Number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Contains a numeric code for error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bl>
          </a:graphicData>
        </a:graphic>
      </p:graphicFrame>
      <p:pic>
        <p:nvPicPr>
          <p:cNvPr id="1195" name="Google Shape;1195;p76"/>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descr="C:\Users\parul\Desktop\Digital Learning Content.png" id="1200" name="Google Shape;1200;p77"/>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201" name="Google Shape;1201;p77"/>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202" name="Google Shape;1202;p77"/>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203" name="Google Shape;1203;p77"/>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04" name="Google Shape;1204;p77"/>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05" name="Google Shape;1205;p77"/>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06" name="Google Shape;1206;p77"/>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07" name="Google Shape;1207;p77"/>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208" name="Google Shape;1208;p77"/>
          <p:cNvSpPr txBox="1"/>
          <p:nvPr/>
        </p:nvSpPr>
        <p:spPr>
          <a:xfrm>
            <a:off x="192087" y="2205037"/>
            <a:ext cx="11999912" cy="138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Below table describe the Possible error code return in the PositionError Object:</a:t>
            </a:r>
            <a:endParaRPr/>
          </a:p>
          <a:p>
            <a:pPr indent="0" lvl="0" marL="0" marR="0" rtl="0" algn="just">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000"/>
              <a:buFont typeface="Arial"/>
              <a:buNone/>
            </a:pPr>
            <a:r>
              <a:t/>
            </a:r>
            <a:endParaRPr b="0" i="0" sz="20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graphicFrame>
        <p:nvGraphicFramePr>
          <p:cNvPr id="1209" name="Google Shape;1209;p77"/>
          <p:cNvGraphicFramePr/>
          <p:nvPr/>
        </p:nvGraphicFramePr>
        <p:xfrm>
          <a:off x="407987" y="2852737"/>
          <a:ext cx="3000000" cy="3000000"/>
        </p:xfrm>
        <a:graphic>
          <a:graphicData uri="http://schemas.openxmlformats.org/drawingml/2006/table">
            <a:tbl>
              <a:tblPr>
                <a:noFill/>
                <a:tableStyleId>{024E7E50-4814-48D9-ACAA-88ABD760347B}</a:tableStyleId>
              </a:tblPr>
              <a:tblGrid>
                <a:gridCol w="2808275"/>
                <a:gridCol w="1265225"/>
                <a:gridCol w="6511925"/>
              </a:tblGrid>
              <a:tr h="522275">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Constant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Code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Description</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7000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UNKNOWN_ERROR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0</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The method failed to retrieve the location of the device due to an unknown error.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10064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PERMISSION_DENIED</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1</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The method failed to retrieve the location of the device because the application does not have permission to use the location services.</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5857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POSITION_UNAVAILABLE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2</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The location of the device could not be determined.</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89692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TIMEOUT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3</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just">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The method was unable to retrieve the location information within the specified maximum timeout interval.</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bl>
          </a:graphicData>
        </a:graphic>
      </p:graphicFrame>
      <p:pic>
        <p:nvPicPr>
          <p:cNvPr id="1210" name="Google Shape;1210;p77"/>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pic>
        <p:nvPicPr>
          <p:cNvPr descr="C:\Users\parul\Desktop\Digital Learning Content.png" id="1215" name="Google Shape;1215;p78"/>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216" name="Google Shape;1216;p78"/>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217" name="Google Shape;1217;p78"/>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218" name="Google Shape;1218;p78"/>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19" name="Google Shape;1219;p78"/>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0" name="Google Shape;1220;p78"/>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1" name="Google Shape;1221;p78"/>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22" name="Google Shape;1222;p78"/>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223" name="Google Shape;1223;p78"/>
          <p:cNvSpPr txBox="1"/>
          <p:nvPr/>
        </p:nvSpPr>
        <p:spPr>
          <a:xfrm>
            <a:off x="192087" y="2205037"/>
            <a:ext cx="11999912" cy="3416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This is a sample code of PositionError object.Here errorHandler method is a callback method :</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   </a:t>
            </a:r>
            <a:r>
              <a:rPr b="0" i="0" lang="en-US" sz="2400" u="none">
                <a:solidFill>
                  <a:srgbClr val="003860"/>
                </a:solidFill>
                <a:latin typeface="Calibri"/>
                <a:ea typeface="Calibri"/>
                <a:cs typeface="Calibri"/>
                <a:sym typeface="Calibri"/>
              </a:rPr>
              <a:t>function errorHandler( err ) </a:t>
            </a:r>
            <a:endParaRPr/>
          </a:p>
          <a:p>
            <a:pPr indent="0" lvl="0" marL="0" marR="0" rtl="0" algn="just">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 </a:t>
            </a:r>
            <a:endParaRPr/>
          </a:p>
          <a:p>
            <a:pPr indent="0" lvl="0" marL="0" marR="0" rtl="0" algn="just">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if (err.code == 0) </a:t>
            </a:r>
            <a:endParaRPr/>
          </a:p>
          <a:p>
            <a:pPr indent="0" lvl="0" marL="0" marR="0" rtl="0" algn="just">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 </a:t>
            </a:r>
            <a:endParaRPr/>
          </a:p>
          <a:p>
            <a:pPr indent="0" lvl="0" marL="0" marR="0" rtl="0" algn="just">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 Unkonwn_Error</a:t>
            </a:r>
            <a:endParaRPr/>
          </a:p>
          <a:p>
            <a:pPr indent="0" lvl="0" marL="0" marR="0" rtl="0" algn="just">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a:t>
            </a:r>
            <a:endParaRPr/>
          </a:p>
          <a:p>
            <a:pPr indent="0" lvl="0" marL="0" marR="0" rtl="0" algn="just">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a:t>
            </a:r>
            <a:endParaRPr/>
          </a:p>
        </p:txBody>
      </p:sp>
      <p:pic>
        <p:nvPicPr>
          <p:cNvPr id="1224" name="Google Shape;1224;p78"/>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pic>
        <p:nvPicPr>
          <p:cNvPr descr="C:\Users\parul\Desktop\Digital Learning Content.png" id="1229" name="Google Shape;1229;p79"/>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230" name="Google Shape;1230;p79"/>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231" name="Google Shape;1231;p79"/>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232" name="Google Shape;1232;p79"/>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33" name="Google Shape;1233;p79"/>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34" name="Google Shape;1234;p79"/>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35" name="Google Shape;1235;p79"/>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36" name="Google Shape;1236;p79"/>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237" name="Google Shape;1237;p79"/>
          <p:cNvSpPr txBox="1"/>
          <p:nvPr/>
        </p:nvSpPr>
        <p:spPr>
          <a:xfrm>
            <a:off x="192087" y="2060575"/>
            <a:ext cx="11999912" cy="249396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3860"/>
              </a:buClr>
              <a:buSzPts val="2200"/>
              <a:buFont typeface="Calibri"/>
              <a:buNone/>
            </a:pPr>
            <a:r>
              <a:rPr b="1" i="0" lang="en-US" sz="2200" u="none">
                <a:solidFill>
                  <a:srgbClr val="003860"/>
                </a:solidFill>
                <a:latin typeface="Calibri"/>
                <a:ea typeface="Calibri"/>
                <a:cs typeface="Calibri"/>
                <a:sym typeface="Calibri"/>
              </a:rPr>
              <a:t>Position Options:</a:t>
            </a:r>
            <a:endParaRPr/>
          </a:p>
          <a:p>
            <a:pPr indent="0" lvl="0" marL="0" marR="0" rtl="0" algn="just">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The actual syntax of getCurrentPosition() method is:</a:t>
            </a:r>
            <a:endParaRPr/>
          </a:p>
          <a:p>
            <a:pPr indent="0" lvl="0" marL="0" marR="0" rtl="0" algn="l">
              <a:lnSpc>
                <a:spcPct val="100000"/>
              </a:lnSpc>
              <a:spcBef>
                <a:spcPts val="0"/>
              </a:spcBef>
              <a:spcAft>
                <a:spcPts val="0"/>
              </a:spcAft>
              <a:buClr>
                <a:srgbClr val="003860"/>
              </a:buClr>
              <a:buSzPts val="2200"/>
              <a:buFont typeface="Calibri"/>
              <a:buNone/>
            </a:pPr>
            <a:r>
              <a:rPr b="0" i="0" lang="en-US" sz="2200" u="none">
                <a:solidFill>
                  <a:srgbClr val="003860"/>
                </a:solidFill>
                <a:latin typeface="Calibri"/>
                <a:ea typeface="Calibri"/>
                <a:cs typeface="Calibri"/>
                <a:sym typeface="Calibri"/>
              </a:rPr>
              <a:t>                  getCurrentPosition(callback, ErrorCallback, options)</a:t>
            </a:r>
            <a:endParaRPr/>
          </a:p>
          <a:p>
            <a:pPr indent="0" lvl="0" marL="0" marR="0" rtl="0" algn="just">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Here 3</a:t>
            </a:r>
            <a:r>
              <a:rPr b="0" baseline="30000" i="0" lang="en-US" sz="2200" u="none">
                <a:solidFill>
                  <a:schemeClr val="dk1"/>
                </a:solidFill>
                <a:latin typeface="Calibri"/>
                <a:ea typeface="Calibri"/>
                <a:cs typeface="Calibri"/>
                <a:sym typeface="Calibri"/>
              </a:rPr>
              <a:t>rd</a:t>
            </a:r>
            <a:r>
              <a:rPr b="0" i="0" lang="en-US" sz="2200" u="none">
                <a:solidFill>
                  <a:schemeClr val="dk1"/>
                </a:solidFill>
                <a:latin typeface="Calibri"/>
                <a:ea typeface="Calibri"/>
                <a:cs typeface="Calibri"/>
                <a:sym typeface="Calibri"/>
              </a:rPr>
              <a:t> argument is PositionOptions object which specifies a set of options for retrieving the geographic location of the device.</a:t>
            </a:r>
            <a:endParaRPr/>
          </a:p>
          <a:p>
            <a:pPr indent="0" lvl="0" marL="0" marR="0" rtl="0" algn="just">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Below table describe the option for  third argument:</a:t>
            </a:r>
            <a:endParaRPr/>
          </a:p>
          <a:p>
            <a:pPr indent="0" lvl="0" marL="0" marR="0" rtl="0" algn="l">
              <a:lnSpc>
                <a:spcPct val="100000"/>
              </a:lnSpc>
              <a:spcBef>
                <a:spcPts val="0"/>
              </a:spcBef>
              <a:spcAft>
                <a:spcPts val="0"/>
              </a:spcAft>
              <a:buNone/>
            </a:pPr>
            <a:r>
              <a:t/>
            </a:r>
            <a:endParaRPr b="0" i="0" sz="2200" u="none">
              <a:solidFill>
                <a:schemeClr val="dk1"/>
              </a:solidFill>
              <a:latin typeface="Calibri"/>
              <a:ea typeface="Calibri"/>
              <a:cs typeface="Calibri"/>
              <a:sym typeface="Calibri"/>
            </a:endParaRPr>
          </a:p>
        </p:txBody>
      </p:sp>
      <p:graphicFrame>
        <p:nvGraphicFramePr>
          <p:cNvPr id="1238" name="Google Shape;1238;p79"/>
          <p:cNvGraphicFramePr/>
          <p:nvPr/>
        </p:nvGraphicFramePr>
        <p:xfrm>
          <a:off x="407987" y="4311650"/>
          <a:ext cx="3000000" cy="3000000"/>
        </p:xfrm>
        <a:graphic>
          <a:graphicData uri="http://schemas.openxmlformats.org/drawingml/2006/table">
            <a:tbl>
              <a:tblPr>
                <a:noFill/>
                <a:tableStyleId>{024E7E50-4814-48D9-ACAA-88ABD760347B}</a:tableStyleId>
              </a:tblPr>
              <a:tblGrid>
                <a:gridCol w="2417750"/>
                <a:gridCol w="1038225"/>
                <a:gridCol w="7848600"/>
              </a:tblGrid>
              <a:tr h="409575">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Property</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Type</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Description</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7270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timeout</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Number</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It is the number of milliseconds your web application is willing to wait foe a position.</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30200">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maximumAge</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Number</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Specifies the expiry time in milliseconds for caches location information.</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725475">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enableHighAccuracy</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Boolean</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Specifies whether the widget wants to receive the most accurate location estimate possible. By default it is false.</a:t>
                      </a:r>
                      <a:endParaRPr/>
                    </a:p>
                  </a:txBody>
                  <a:tcPr marT="45725" marB="457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bl>
          </a:graphicData>
        </a:graphic>
      </p:graphicFrame>
      <p:pic>
        <p:nvPicPr>
          <p:cNvPr id="1239" name="Google Shape;1239;p79"/>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C:\Users\parul\Desktop\Digital Learning Content.png" id="200" name="Google Shape;200;p8"/>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201" name="Google Shape;201;p8"/>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202" name="Google Shape;202;p8"/>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Text-HTML Formatting Elements</a:t>
            </a:r>
            <a:br>
              <a:rPr b="0" i="0" lang="en-US" sz="3200" u="none">
                <a:solidFill>
                  <a:schemeClr val="dk1"/>
                </a:solidFill>
                <a:latin typeface="Arial"/>
                <a:ea typeface="Arial"/>
                <a:cs typeface="Arial"/>
                <a:sym typeface="Arial"/>
              </a:rPr>
            </a:br>
            <a:endParaRPr/>
          </a:p>
        </p:txBody>
      </p:sp>
      <p:sp>
        <p:nvSpPr>
          <p:cNvPr id="203" name="Google Shape;203;p8"/>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4" name="Google Shape;204;p8"/>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5" name="Google Shape;205;p8"/>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6" name="Google Shape;206;p8"/>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7" name="Google Shape;207;p8"/>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graphicFrame>
        <p:nvGraphicFramePr>
          <p:cNvPr id="208" name="Google Shape;208;p8"/>
          <p:cNvGraphicFramePr/>
          <p:nvPr/>
        </p:nvGraphicFramePr>
        <p:xfrm>
          <a:off x="766762" y="1914525"/>
          <a:ext cx="3000000" cy="3000000"/>
        </p:xfrm>
        <a:graphic>
          <a:graphicData uri="http://schemas.openxmlformats.org/drawingml/2006/table">
            <a:tbl>
              <a:tblPr>
                <a:noFill/>
                <a:tableStyleId>{024E7E50-4814-48D9-ACAA-88ABD760347B}</a:tableStyleId>
              </a:tblPr>
              <a:tblGrid>
                <a:gridCol w="4697400"/>
                <a:gridCol w="4695825"/>
              </a:tblGrid>
              <a:tr h="365125">
                <a:tc>
                  <a:txBody>
                    <a:bodyPr/>
                    <a:lstStyle/>
                    <a:p>
                      <a:pPr indent="0" lvl="0" marL="0" marR="0" rtl="0" algn="ctr">
                        <a:lnSpc>
                          <a:spcPct val="100000"/>
                        </a:lnSpc>
                        <a:spcBef>
                          <a:spcPts val="0"/>
                        </a:spcBef>
                        <a:spcAft>
                          <a:spcPts val="0"/>
                        </a:spcAft>
                        <a:buClr>
                          <a:srgbClr val="FFFFFF"/>
                        </a:buClr>
                        <a:buSzPts val="1800"/>
                        <a:buFont typeface="Libre Franklin"/>
                        <a:buNone/>
                      </a:pPr>
                      <a:r>
                        <a:rPr b="1" i="0" lang="en-US" sz="1800" u="none" cap="none" strike="noStrike">
                          <a:solidFill>
                            <a:srgbClr val="FFFFFF"/>
                          </a:solidFill>
                          <a:latin typeface="Libre Franklin"/>
                          <a:ea typeface="Libre Franklin"/>
                          <a:cs typeface="Libre Franklin"/>
                          <a:sym typeface="Libre Franklin"/>
                        </a:rPr>
                        <a:t>Tag</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800"/>
                        <a:buFont typeface="Libre Franklin"/>
                        <a:buNone/>
                      </a:pPr>
                      <a:r>
                        <a:rPr b="1" i="0" lang="en-US" sz="1800" u="none" cap="none" strike="noStrike">
                          <a:solidFill>
                            <a:srgbClr val="FFFFFF"/>
                          </a:solidFill>
                          <a:latin typeface="Libre Franklin"/>
                          <a:ea typeface="Libre Franklin"/>
                          <a:cs typeface="Libre Franklin"/>
                          <a:sym typeface="Libre Franklin"/>
                        </a:rPr>
                        <a:t>Format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66700">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&lt;i&gt;Parul University&lt;/i&gt;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Italic text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5125">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&lt;b&gt;..&lt;/b&gt;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Bold text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66700">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&lt;u&gt;..&lt;/u&gt;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Underline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5125">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&lt;strong&gt;..&lt;/strong&gt;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 important text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65125">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&lt;small&gt;..&lt;/small&gt;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smaller text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6700">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&lt;center&gt;..&lt;/center&gt;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Text  in center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65125">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&lt;sub&gt;..&lt;/sub&gt;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subscripted text.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5125">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&lt;sup&gt;..&lt;/sup&gt;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superscripted text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66700">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&lt;ins&gt;..&lt;/ins&gt;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inserted text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5125">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&lt;del&gt;..&lt;/del&gt;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deleted text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366700">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&lt;mark&gt;..&lt;/mark&gt;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marked/highlighted text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365125">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&lt;em&gt;..&lt;/em&gt;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1800"/>
                        <a:buFont typeface="Libre Franklin"/>
                        <a:buNone/>
                      </a:pPr>
                      <a:r>
                        <a:rPr b="0" i="0" lang="en-US" sz="1800" u="none" cap="none" strike="noStrike">
                          <a:solidFill>
                            <a:srgbClr val="000000"/>
                          </a:solidFill>
                          <a:latin typeface="Libre Franklin"/>
                          <a:ea typeface="Libre Franklin"/>
                          <a:cs typeface="Libre Franklin"/>
                          <a:sym typeface="Libre Franklin"/>
                        </a:rPr>
                        <a:t>emphasized text </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bl>
          </a:graphicData>
        </a:graphic>
      </p:graphicFrame>
      <p:pic>
        <p:nvPicPr>
          <p:cNvPr id="209" name="Google Shape;209;p8"/>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pic>
        <p:nvPicPr>
          <p:cNvPr descr="C:\Users\parul\Desktop\Digital Learning Content.png" id="1244" name="Google Shape;1244;p80"/>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245" name="Google Shape;1245;p80"/>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246" name="Google Shape;1246;p80"/>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247" name="Google Shape;1247;p80"/>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48" name="Google Shape;1248;p80"/>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49" name="Google Shape;1249;p80"/>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50" name="Google Shape;1250;p80"/>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51" name="Google Shape;1251;p80"/>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252" name="Google Shape;1252;p80"/>
          <p:cNvSpPr txBox="1"/>
          <p:nvPr/>
        </p:nvSpPr>
        <p:spPr>
          <a:xfrm>
            <a:off x="192087" y="2205037"/>
            <a:ext cx="11999912" cy="341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This is a sample code which define how to use above mentioned methods −</a:t>
            </a:r>
            <a:endParaRPr/>
          </a:p>
          <a:p>
            <a:pPr indent="0" lvl="0" marL="0" marR="0" rtl="0" algn="l">
              <a:lnSpc>
                <a:spcPct val="100000"/>
              </a:lnSpc>
              <a:spcBef>
                <a:spcPts val="0"/>
              </a:spcBef>
              <a:spcAft>
                <a:spcPts val="0"/>
              </a:spcAft>
              <a:buClr>
                <a:srgbClr val="FF0000"/>
              </a:buClr>
              <a:buSzPts val="2400"/>
              <a:buFont typeface="Calibri"/>
              <a:buNone/>
            </a:pPr>
            <a:r>
              <a:rPr b="0" i="0" lang="en-US" sz="2400" u="none">
                <a:solidFill>
                  <a:srgbClr val="FF0000"/>
                </a:solidFill>
                <a:latin typeface="Calibri"/>
                <a:ea typeface="Calibri"/>
                <a:cs typeface="Calibri"/>
                <a:sym typeface="Calibri"/>
              </a:rPr>
              <a:t>   </a:t>
            </a:r>
            <a:endParaRPr/>
          </a:p>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     </a:t>
            </a:r>
            <a:r>
              <a:rPr b="0" i="0" lang="en-US" sz="2400" u="none">
                <a:solidFill>
                  <a:srgbClr val="003860"/>
                </a:solidFill>
                <a:latin typeface="Calibri"/>
                <a:ea typeface="Calibri"/>
                <a:cs typeface="Calibri"/>
                <a:sym typeface="Calibri"/>
              </a:rPr>
              <a:t>function getLocation()</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 </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003860"/>
              </a:solidFill>
              <a:latin typeface="Calibri"/>
              <a:ea typeface="Calibri"/>
              <a:cs typeface="Calibri"/>
              <a:sym typeface="Calibri"/>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var geolocation = navigator.geolocation;                geolocation.getCurrentPosition(showLocation,         errorHandler, {maximumAge: 75000});</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003860"/>
              </a:solidFill>
              <a:latin typeface="Calibri"/>
              <a:ea typeface="Calibri"/>
              <a:cs typeface="Calibri"/>
              <a:sym typeface="Calibri"/>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a:t>
            </a:r>
            <a:endParaRPr/>
          </a:p>
        </p:txBody>
      </p:sp>
      <p:pic>
        <p:nvPicPr>
          <p:cNvPr id="1253" name="Google Shape;1253;p80"/>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pic>
        <p:nvPicPr>
          <p:cNvPr descr="C:\Users\parul\Desktop\Digital Learning Content.png" id="1258" name="Google Shape;1258;p81"/>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259" name="Google Shape;1259;p81"/>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260" name="Google Shape;1260;p81"/>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261" name="Google Shape;1261;p81"/>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2" name="Google Shape;1262;p81"/>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3" name="Google Shape;1263;p81"/>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4" name="Google Shape;1264;p81"/>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65" name="Google Shape;1265;p81"/>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266" name="Google Shape;1266;p81"/>
          <p:cNvSpPr txBox="1"/>
          <p:nvPr/>
        </p:nvSpPr>
        <p:spPr>
          <a:xfrm>
            <a:off x="192087" y="2205037"/>
            <a:ext cx="11999912" cy="5078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Example: &lt;html&gt;&lt;body&gt;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&lt;p&gt;PARUL UNIVERSITY &lt;/p&gt;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&lt;p&gt;PARUL INSTITUTE OF ENGINERRING &amp; TECHNOLOGY&lt;/p&gt;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&lt;button onclick="getLoc()"&gt;Get Location&lt;/button&gt;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&lt;p id=“parul"&gt;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&lt;/p&gt;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&lt;script&gt;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var a = document.getElementById(“parul");</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function getLoc()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if (navigator.geolocation)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navigator.geolocation.getCurrentPosition(showPos, DisplayError)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else {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a.innerHTML = “Opps,Geolocation is not supported.";  }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function showPos(position)</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a.innerHTML = "Latitude: " + position.coords.latitude + "&lt;br&gt;Longitude: " + position.coords.longitude;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1267" name="Google Shape;1267;p81"/>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pic>
        <p:nvPicPr>
          <p:cNvPr descr="C:\Users\parul\Desktop\Digital Learning Content.png" id="1272" name="Google Shape;1272;p82"/>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273" name="Google Shape;1273;p82"/>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274" name="Google Shape;1274;p82"/>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Geolocation(Contd..)</a:t>
            </a:r>
            <a:endParaRPr/>
          </a:p>
        </p:txBody>
      </p:sp>
      <p:sp>
        <p:nvSpPr>
          <p:cNvPr id="1275" name="Google Shape;1275;p82"/>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76" name="Google Shape;1276;p82"/>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77" name="Google Shape;1277;p82"/>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78" name="Google Shape;1278;p82"/>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79" name="Google Shape;1279;p82"/>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280" name="Google Shape;1280;p82"/>
          <p:cNvSpPr txBox="1"/>
          <p:nvPr/>
        </p:nvSpPr>
        <p:spPr>
          <a:xfrm>
            <a:off x="192087" y="2205037"/>
            <a:ext cx="11999912" cy="4524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function DisplayError(error)                                                           </a:t>
            </a:r>
            <a:endParaRPr b="1"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switch(error.code)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case error.PERMISSION_DENIED:</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a.innerHTML = "denied the request."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break;</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case error.POSITION_UNAVAILABLE: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a.innerHTML = "Location information is not available."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break;</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case error.TIMEOUT: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a.innerHTML = "get user location timed out."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break;</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case error.UNKNOWN_ERROR:</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a.innerHTML = "An unknown error occurred."</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break; } }&lt;/script&gt;&lt;/body&gt;&lt;/html&gt;</a:t>
            </a:r>
            <a:endParaRPr/>
          </a:p>
        </p:txBody>
      </p:sp>
      <p:pic>
        <p:nvPicPr>
          <p:cNvPr id="1281" name="Google Shape;1281;p82"/>
          <p:cNvPicPr preferRelativeResize="0"/>
          <p:nvPr/>
        </p:nvPicPr>
        <p:blipFill rotWithShape="1">
          <a:blip r:embed="rId5">
            <a:alphaModFix/>
          </a:blip>
          <a:srcRect b="44048" l="22018" r="43873" t="25000"/>
          <a:stretch/>
        </p:blipFill>
        <p:spPr>
          <a:xfrm>
            <a:off x="6672263" y="2205038"/>
            <a:ext cx="4752975" cy="2232025"/>
          </a:xfrm>
          <a:prstGeom prst="rect">
            <a:avLst/>
          </a:prstGeom>
          <a:noFill/>
          <a:ln cap="flat" cmpd="sng" w="9525">
            <a:solidFill>
              <a:srgbClr val="005390"/>
            </a:solidFill>
            <a:prstDash val="solid"/>
            <a:miter lim="800000"/>
            <a:headEnd len="sm" w="sm" type="none"/>
            <a:tailEnd len="sm" w="sm" type="none"/>
          </a:ln>
        </p:spPr>
      </p:pic>
      <p:pic>
        <p:nvPicPr>
          <p:cNvPr id="1282" name="Google Shape;1282;p82"/>
          <p:cNvPicPr preferRelativeResize="0"/>
          <p:nvPr/>
        </p:nvPicPr>
        <p:blipFill rotWithShape="1">
          <a:blip r:embed="rId6">
            <a:alphaModFix/>
          </a:blip>
          <a:srcRect b="39523" l="21884" r="43606" t="25238"/>
          <a:stretch/>
        </p:blipFill>
        <p:spPr>
          <a:xfrm>
            <a:off x="6672263" y="4508500"/>
            <a:ext cx="4752975" cy="2160588"/>
          </a:xfrm>
          <a:prstGeom prst="rect">
            <a:avLst/>
          </a:prstGeom>
          <a:noFill/>
          <a:ln cap="flat" cmpd="sng" w="9525">
            <a:solidFill>
              <a:srgbClr val="005390"/>
            </a:solidFill>
            <a:prstDash val="solid"/>
            <a:miter lim="800000"/>
            <a:headEnd len="sm" w="sm" type="none"/>
            <a:tailEnd len="sm" w="sm" type="none"/>
          </a:ln>
        </p:spPr>
      </p:pic>
      <p:pic>
        <p:nvPicPr>
          <p:cNvPr id="1283" name="Google Shape;1283;p82"/>
          <p:cNvPicPr preferRelativeResize="0"/>
          <p:nvPr/>
        </p:nvPicPr>
        <p:blipFill rotWithShape="1">
          <a:blip r:embed="rId7">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pic>
        <p:nvPicPr>
          <p:cNvPr descr="C:\Users\parul\Desktop\Digital Learning Content.png" id="1288" name="Google Shape;1288;p8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289" name="Google Shape;1289;p83"/>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290" name="Google Shape;1290;p83"/>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Drag &amp; Drop</a:t>
            </a:r>
            <a:endParaRPr/>
          </a:p>
        </p:txBody>
      </p:sp>
      <p:sp>
        <p:nvSpPr>
          <p:cNvPr id="1291" name="Google Shape;1291;p8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92" name="Google Shape;1292;p8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93" name="Google Shape;1293;p8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94" name="Google Shape;1294;p8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95" name="Google Shape;1295;p83"/>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296" name="Google Shape;1296;p83"/>
          <p:cNvSpPr txBox="1"/>
          <p:nvPr/>
        </p:nvSpPr>
        <p:spPr>
          <a:xfrm>
            <a:off x="192087" y="2205037"/>
            <a:ext cx="11999912" cy="4154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In HTML5, any element can be draggable.</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 is when you "grab" an object and drag it to a different location.</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Drag and Drop (DnD) allows the user to click and hold the mouse button down over an element, drag it to another location, and release the mouse button to drop the element there.</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To make an element draggable, set the draggable attribute to true:</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        </a:t>
            </a:r>
            <a:r>
              <a:rPr b="0" i="0" lang="en-US" sz="2400" u="none">
                <a:solidFill>
                  <a:srgbClr val="003860"/>
                </a:solidFill>
                <a:latin typeface="Calibri"/>
                <a:ea typeface="Calibri"/>
                <a:cs typeface="Calibri"/>
                <a:sym typeface="Calibri"/>
              </a:rPr>
              <a:t>&lt;img draggable="true"&gt;</a:t>
            </a:r>
            <a:endParaRPr/>
          </a:p>
          <a:p>
            <a:pPr indent="0" lvl="0" marL="0" marR="0" rtl="0" algn="l">
              <a:lnSpc>
                <a:spcPct val="100000"/>
              </a:lnSpc>
              <a:spcBef>
                <a:spcPts val="0"/>
              </a:spcBef>
              <a:spcAft>
                <a:spcPts val="0"/>
              </a:spcAft>
              <a:buNone/>
            </a:pPr>
            <a:r>
              <a:t/>
            </a:r>
            <a:endParaRPr b="0" i="0" sz="2400" u="none">
              <a:solidFill>
                <a:srgbClr val="003860"/>
              </a:solidFill>
              <a:latin typeface="Calibri"/>
              <a:ea typeface="Calibri"/>
              <a:cs typeface="Calibri"/>
              <a:sym typeface="Calibri"/>
            </a:endParaRPr>
          </a:p>
        </p:txBody>
      </p:sp>
      <p:pic>
        <p:nvPicPr>
          <p:cNvPr id="1297" name="Google Shape;1297;p83"/>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descr="C:\Users\parul\Desktop\Digital Learning Content.png" id="1302" name="Google Shape;1302;p84"/>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303" name="Google Shape;1303;p84"/>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304" name="Google Shape;1304;p84"/>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Drag &amp; Drop (Contd..)</a:t>
            </a:r>
            <a:endParaRPr/>
          </a:p>
        </p:txBody>
      </p:sp>
      <p:sp>
        <p:nvSpPr>
          <p:cNvPr id="1305" name="Google Shape;1305;p84"/>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06" name="Google Shape;1306;p84"/>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07" name="Google Shape;1307;p84"/>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08" name="Google Shape;1308;p84"/>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09" name="Google Shape;1309;p84"/>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310" name="Google Shape;1310;p84"/>
          <p:cNvSpPr txBox="1"/>
          <p:nvPr/>
        </p:nvSpPr>
        <p:spPr>
          <a:xfrm>
            <a:off x="192087" y="2205037"/>
            <a:ext cx="11999912" cy="4524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ondragstart &amp; setData():</a:t>
            </a:r>
            <a:r>
              <a:rPr b="0" i="0" lang="en-US" sz="2400" u="none">
                <a:solidFill>
                  <a:srgbClr val="005490"/>
                </a:solidFill>
                <a:latin typeface="Calibri"/>
                <a:ea typeface="Calibri"/>
                <a:cs typeface="Calibri"/>
                <a:sym typeface="Calibri"/>
              </a:rPr>
              <a:t> </a:t>
            </a:r>
            <a:r>
              <a:rPr b="0" i="0" lang="en-US" sz="2400" u="none">
                <a:solidFill>
                  <a:schemeClr val="dk1"/>
                </a:solidFill>
                <a:latin typeface="Calibri"/>
                <a:ea typeface="Calibri"/>
                <a:cs typeface="Calibri"/>
                <a:sym typeface="Calibri"/>
              </a:rPr>
              <a:t>(What to Drag)</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what happen when the element is dragged.</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ondragstart attribute calls a function, drag(event), that specifies what data to be dragged.</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dataTransfer.setData() method sets the data type and the value of the dragged data:</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function drag(e)</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a:t>
            </a:r>
            <a:br>
              <a:rPr b="0" i="0" lang="en-US" sz="2400" u="none">
                <a:solidFill>
                  <a:srgbClr val="003860"/>
                </a:solidFill>
                <a:latin typeface="Calibri"/>
                <a:ea typeface="Calibri"/>
                <a:cs typeface="Calibri"/>
                <a:sym typeface="Calibri"/>
              </a:rPr>
            </a:br>
            <a:r>
              <a:rPr b="0" i="0" lang="en-US" sz="2400" u="none">
                <a:solidFill>
                  <a:srgbClr val="003860"/>
                </a:solidFill>
                <a:latin typeface="Calibri"/>
                <a:ea typeface="Calibri"/>
                <a:cs typeface="Calibri"/>
                <a:sym typeface="Calibri"/>
              </a:rPr>
              <a:t>           e.dataTransfer.setData("text", e.target.id);</a:t>
            </a:r>
            <a:br>
              <a:rPr b="0" i="0" lang="en-US" sz="2400" u="none">
                <a:solidFill>
                  <a:srgbClr val="003860"/>
                </a:solidFill>
                <a:latin typeface="Calibri"/>
                <a:ea typeface="Calibri"/>
                <a:cs typeface="Calibri"/>
                <a:sym typeface="Calibri"/>
              </a:rPr>
            </a:br>
            <a:r>
              <a:rPr b="0" i="0" lang="en-US" sz="2400" u="none">
                <a:solidFill>
                  <a:srgbClr val="003860"/>
                </a:solidFill>
                <a:latin typeface="Calibri"/>
                <a:ea typeface="Calibri"/>
                <a:cs typeface="Calibri"/>
                <a:sym typeface="Calibri"/>
              </a:rPr>
              <a:t>      }</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Here, the data type is "text" and the value is the id of the draggable element ("drag1").</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1311" name="Google Shape;1311;p84"/>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pic>
        <p:nvPicPr>
          <p:cNvPr descr="C:\Users\parul\Desktop\Digital Learning Content.png" id="1316" name="Google Shape;1316;p85"/>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317" name="Google Shape;1317;p85"/>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318" name="Google Shape;1318;p85"/>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Drag &amp; Drop (Contd..)</a:t>
            </a:r>
            <a:endParaRPr/>
          </a:p>
        </p:txBody>
      </p:sp>
      <p:sp>
        <p:nvSpPr>
          <p:cNvPr id="1319" name="Google Shape;1319;p85"/>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0" name="Google Shape;1320;p85"/>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1" name="Google Shape;1321;p85"/>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2" name="Google Shape;1322;p85"/>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23" name="Google Shape;1323;p85"/>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324" name="Google Shape;1324;p85"/>
          <p:cNvSpPr txBox="1"/>
          <p:nvPr/>
        </p:nvSpPr>
        <p:spPr>
          <a:xfrm>
            <a:off x="192087" y="2205037"/>
            <a:ext cx="11999912" cy="4894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ondrop:</a:t>
            </a:r>
            <a:r>
              <a:rPr b="0" i="0" lang="en-US" sz="2400" u="none">
                <a:solidFill>
                  <a:schemeClr val="dk1"/>
                </a:solidFill>
                <a:latin typeface="Calibri"/>
                <a:ea typeface="Calibri"/>
                <a:cs typeface="Calibri"/>
                <a:sym typeface="Calibri"/>
              </a:rPr>
              <a:t> (Do the Drop )</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When the dragged data is dropped, a drop event occurs.</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ondrop attribute calls a function, drop(event):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5490"/>
              </a:buClr>
              <a:buSzPts val="2400"/>
              <a:buFont typeface="Calibri"/>
              <a:buNone/>
            </a:pPr>
            <a:r>
              <a:rPr b="0" i="0" lang="en-US" sz="2400" u="none">
                <a:solidFill>
                  <a:srgbClr val="005490"/>
                </a:solidFill>
                <a:latin typeface="Calibri"/>
                <a:ea typeface="Calibri"/>
                <a:cs typeface="Calibri"/>
                <a:sym typeface="Calibri"/>
              </a:rPr>
              <a:t>   </a:t>
            </a:r>
            <a:r>
              <a:rPr b="0" i="0" lang="en-US" sz="2400" u="none">
                <a:solidFill>
                  <a:srgbClr val="003860"/>
                </a:solidFill>
                <a:latin typeface="Calibri"/>
                <a:ea typeface="Calibri"/>
                <a:cs typeface="Calibri"/>
                <a:sym typeface="Calibri"/>
              </a:rPr>
              <a:t>function drop(e) </a:t>
            </a:r>
            <a:endParaRPr/>
          </a:p>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     {</a:t>
            </a:r>
            <a:br>
              <a:rPr b="0" i="0" lang="en-US" sz="2400" u="none">
                <a:solidFill>
                  <a:srgbClr val="003860"/>
                </a:solidFill>
                <a:latin typeface="Calibri"/>
                <a:ea typeface="Calibri"/>
                <a:cs typeface="Calibri"/>
                <a:sym typeface="Calibri"/>
              </a:rPr>
            </a:br>
            <a:r>
              <a:rPr b="0" i="0" lang="en-US" sz="2400" u="none">
                <a:solidFill>
                  <a:srgbClr val="003860"/>
                </a:solidFill>
                <a:latin typeface="Calibri"/>
                <a:ea typeface="Calibri"/>
                <a:cs typeface="Calibri"/>
                <a:sym typeface="Calibri"/>
              </a:rPr>
              <a:t>             e.preventDefault();</a:t>
            </a:r>
            <a:br>
              <a:rPr b="0" i="0" lang="en-US" sz="2400" u="none">
                <a:solidFill>
                  <a:srgbClr val="003860"/>
                </a:solidFill>
                <a:latin typeface="Calibri"/>
                <a:ea typeface="Calibri"/>
                <a:cs typeface="Calibri"/>
                <a:sym typeface="Calibri"/>
              </a:rPr>
            </a:br>
            <a:r>
              <a:rPr b="0" i="0" lang="en-US" sz="2400" u="none">
                <a:solidFill>
                  <a:srgbClr val="003860"/>
                </a:solidFill>
                <a:latin typeface="Calibri"/>
                <a:ea typeface="Calibri"/>
                <a:cs typeface="Calibri"/>
                <a:sym typeface="Calibri"/>
              </a:rPr>
              <a:t>             var data = e.dataTransfer.getData("text");</a:t>
            </a:r>
            <a:br>
              <a:rPr b="0" i="0" lang="en-US" sz="2400" u="none">
                <a:solidFill>
                  <a:srgbClr val="003860"/>
                </a:solidFill>
                <a:latin typeface="Calibri"/>
                <a:ea typeface="Calibri"/>
                <a:cs typeface="Calibri"/>
                <a:sym typeface="Calibri"/>
              </a:rPr>
            </a:br>
            <a:r>
              <a:rPr b="0" i="0" lang="en-US" sz="2400" u="none">
                <a:solidFill>
                  <a:srgbClr val="003860"/>
                </a:solidFill>
                <a:latin typeface="Calibri"/>
                <a:ea typeface="Calibri"/>
                <a:cs typeface="Calibri"/>
                <a:sym typeface="Calibri"/>
              </a:rPr>
              <a:t>             e.target.appendChild(document.getElementById(data));</a:t>
            </a:r>
            <a:br>
              <a:rPr b="0" i="0" lang="en-US" sz="2400" u="none">
                <a:solidFill>
                  <a:srgbClr val="003860"/>
                </a:solidFill>
                <a:latin typeface="Calibri"/>
                <a:ea typeface="Calibri"/>
                <a:cs typeface="Calibri"/>
                <a:sym typeface="Calibri"/>
              </a:rPr>
            </a:br>
            <a:r>
              <a:rPr b="0" i="0" lang="en-US" sz="2400" u="none">
                <a:solidFill>
                  <a:srgbClr val="003860"/>
                </a:solidFill>
                <a:latin typeface="Calibri"/>
                <a:ea typeface="Calibri"/>
                <a:cs typeface="Calibri"/>
                <a:sym typeface="Calibri"/>
              </a:rPr>
              <a:t>     }</a:t>
            </a:r>
            <a:endParaRPr/>
          </a:p>
          <a:p>
            <a:pPr indent="0" lvl="0" marL="0" marR="0" rtl="0" algn="l">
              <a:lnSpc>
                <a:spcPct val="100000"/>
              </a:lnSpc>
              <a:spcBef>
                <a:spcPts val="0"/>
              </a:spcBef>
              <a:spcAft>
                <a:spcPts val="0"/>
              </a:spcAft>
              <a:buNone/>
            </a:pPr>
            <a:r>
              <a:t/>
            </a:r>
            <a:endParaRPr b="0" i="0" sz="2400" u="none">
              <a:solidFill>
                <a:srgbClr val="003860"/>
              </a:solidFill>
              <a:latin typeface="Calibri"/>
              <a:ea typeface="Calibri"/>
              <a:cs typeface="Calibri"/>
              <a:sym typeface="Calibri"/>
            </a:endParaRPr>
          </a:p>
        </p:txBody>
      </p:sp>
      <p:pic>
        <p:nvPicPr>
          <p:cNvPr id="1325" name="Google Shape;1325;p85"/>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pic>
        <p:nvPicPr>
          <p:cNvPr descr="C:\Users\parul\Desktop\Digital Learning Content.png" id="1330" name="Google Shape;1330;p86"/>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331" name="Google Shape;1331;p86"/>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332" name="Google Shape;1332;p86"/>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Drag &amp; Drop (Contd..)</a:t>
            </a:r>
            <a:endParaRPr/>
          </a:p>
        </p:txBody>
      </p:sp>
      <p:sp>
        <p:nvSpPr>
          <p:cNvPr id="1333" name="Google Shape;1333;p86"/>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4" name="Google Shape;1334;p86"/>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5" name="Google Shape;1335;p86"/>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6" name="Google Shape;1336;p86"/>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37" name="Google Shape;1337;p86"/>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338" name="Google Shape;1338;p86"/>
          <p:cNvSpPr txBox="1"/>
          <p:nvPr/>
        </p:nvSpPr>
        <p:spPr>
          <a:xfrm>
            <a:off x="192087" y="2205037"/>
            <a:ext cx="11999912" cy="5078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Example : &lt;html&gt;&lt;head&gt;&lt;style&gt;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#parul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width: 190px;</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height: 80px;</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padding: 10px;</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border: 1px solid #aaaaaa;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&lt;/style&gt;&lt;script&gt;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function allowDrop(e)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e.preventDefault();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function drag(e)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e.dataTransfer.setData("text", e.target.id);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function drop(e)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e.preventDefault();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var data = e.dataTransfer.getData("text");</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e.target.appendChild(document.getElementById(data));</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}&lt;/script&gt;&lt;/head&gt;</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1339" name="Google Shape;1339;p86"/>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pic>
        <p:nvPicPr>
          <p:cNvPr descr="C:\Users\parul\Desktop\Digital Learning Content.png" id="1344" name="Google Shape;1344;p87"/>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345" name="Google Shape;1345;p87"/>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346" name="Google Shape;1346;p87"/>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Drag &amp; Drop (Contd..)</a:t>
            </a:r>
            <a:endParaRPr/>
          </a:p>
        </p:txBody>
      </p:sp>
      <p:sp>
        <p:nvSpPr>
          <p:cNvPr id="1347" name="Google Shape;1347;p87"/>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48" name="Google Shape;1348;p87"/>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49" name="Google Shape;1349;p87"/>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50" name="Google Shape;1350;p87"/>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51" name="Google Shape;1351;p87"/>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352" name="Google Shape;1352;p87"/>
          <p:cNvSpPr txBox="1"/>
          <p:nvPr/>
        </p:nvSpPr>
        <p:spPr>
          <a:xfrm>
            <a:off x="192087" y="2205037"/>
            <a:ext cx="11999912" cy="3046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&lt;body&gt;&lt;p&gt; PARUL LOGO&lt;/p&gt;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&lt;p&gt;Drag the  image into the rectangle:&lt;/p&gt;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&lt;div id="parul" ondrop="drop(event)" ondragover="allowDrop(event)"&gt;&lt;/div&gt;&lt;br&gt;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&lt;img id="drag1" src="parullogo.jpg" draggable="true" ondragstart="drag(event)" width=“170" height=“60"&gt; </a:t>
            </a:r>
            <a:endParaRPr b="1"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&lt;/body&gt;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&lt;/html&gt;</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1353" name="Google Shape;1353;p87"/>
          <p:cNvPicPr preferRelativeResize="0"/>
          <p:nvPr/>
        </p:nvPicPr>
        <p:blipFill rotWithShape="1">
          <a:blip r:embed="rId5">
            <a:alphaModFix/>
          </a:blip>
          <a:srcRect b="26666" l="22151" r="57248" t="25238"/>
          <a:stretch/>
        </p:blipFill>
        <p:spPr>
          <a:xfrm>
            <a:off x="3792538" y="3860800"/>
            <a:ext cx="4103687" cy="2808288"/>
          </a:xfrm>
          <a:prstGeom prst="rect">
            <a:avLst/>
          </a:prstGeom>
          <a:noFill/>
          <a:ln cap="flat" cmpd="sng" w="9525">
            <a:solidFill>
              <a:srgbClr val="005390"/>
            </a:solidFill>
            <a:prstDash val="solid"/>
            <a:miter lim="800000"/>
            <a:headEnd len="sm" w="sm" type="none"/>
            <a:tailEnd len="sm" w="sm" type="none"/>
          </a:ln>
        </p:spPr>
      </p:pic>
      <p:pic>
        <p:nvPicPr>
          <p:cNvPr id="1354" name="Google Shape;1354;p87"/>
          <p:cNvPicPr preferRelativeResize="0"/>
          <p:nvPr/>
        </p:nvPicPr>
        <p:blipFill rotWithShape="1">
          <a:blip r:embed="rId6">
            <a:alphaModFix/>
          </a:blip>
          <a:srcRect b="25476" l="41948" r="37720" t="32381"/>
          <a:stretch/>
        </p:blipFill>
        <p:spPr>
          <a:xfrm>
            <a:off x="8112125" y="3860800"/>
            <a:ext cx="3887788" cy="2808288"/>
          </a:xfrm>
          <a:prstGeom prst="rect">
            <a:avLst/>
          </a:prstGeom>
          <a:noFill/>
          <a:ln cap="flat" cmpd="sng" w="9525">
            <a:solidFill>
              <a:srgbClr val="005390"/>
            </a:solidFill>
            <a:prstDash val="solid"/>
            <a:miter lim="800000"/>
            <a:headEnd len="sm" w="sm" type="none"/>
            <a:tailEnd len="sm" w="sm" type="none"/>
          </a:ln>
        </p:spPr>
      </p:pic>
      <p:pic>
        <p:nvPicPr>
          <p:cNvPr id="1355" name="Google Shape;1355;p87"/>
          <p:cNvPicPr preferRelativeResize="0"/>
          <p:nvPr/>
        </p:nvPicPr>
        <p:blipFill rotWithShape="1">
          <a:blip r:embed="rId7">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pic>
        <p:nvPicPr>
          <p:cNvPr descr="C:\Users\parul\Desktop\Digital Learning Content.png" id="1360" name="Google Shape;1360;p88"/>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361" name="Google Shape;1361;p88"/>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362" name="Google Shape;1362;p88"/>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Drag &amp; Drop (Contd..)</a:t>
            </a:r>
            <a:endParaRPr/>
          </a:p>
        </p:txBody>
      </p:sp>
      <p:sp>
        <p:nvSpPr>
          <p:cNvPr id="1363" name="Google Shape;1363;p88"/>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64" name="Google Shape;1364;p88"/>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65" name="Google Shape;1365;p88"/>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66" name="Google Shape;1366;p88"/>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67" name="Google Shape;1367;p88"/>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368" name="Google Shape;1368;p88"/>
          <p:cNvSpPr txBox="1"/>
          <p:nvPr/>
        </p:nvSpPr>
        <p:spPr>
          <a:xfrm>
            <a:off x="192087" y="2205037"/>
            <a:ext cx="11999912" cy="138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There are no. of  Drag &amp; Drop events, which are listed below:</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aphicFrame>
        <p:nvGraphicFramePr>
          <p:cNvPr id="1369" name="Google Shape;1369;p88"/>
          <p:cNvGraphicFramePr/>
          <p:nvPr/>
        </p:nvGraphicFramePr>
        <p:xfrm>
          <a:off x="407987" y="2722562"/>
          <a:ext cx="3000000" cy="3000000"/>
        </p:xfrm>
        <a:graphic>
          <a:graphicData uri="http://schemas.openxmlformats.org/drawingml/2006/table">
            <a:tbl>
              <a:tblPr>
                <a:noFill/>
                <a:tableStyleId>{024E7E50-4814-48D9-ACAA-88ABD760347B}</a:tableStyleId>
              </a:tblPr>
              <a:tblGrid>
                <a:gridCol w="1550975"/>
                <a:gridCol w="9898050"/>
              </a:tblGrid>
              <a:tr h="427025">
                <a:tc>
                  <a:txBody>
                    <a:bodyPr/>
                    <a:lstStyle/>
                    <a:p>
                      <a:pPr indent="0" lvl="0" marL="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Events</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Description</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762000">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dragenter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Fired when the mouse is first moved over the target element while a drag is occurring.</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27025">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dragleave</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Fired when the mouse leaves an element while a drag is occurring.</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425450">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dragstart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Fired when the user start dragging of the object.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27025">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dragover</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Fired as the mouse is moves over an element when a drag is occurring</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427025">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drag</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Fires every time the mouse is moved while the object is being dragged.</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27025">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draged</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Fires when the user releases the mouse button while dragging an object.</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587375">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drop</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Fired on the element where the drop was occurred at the end of the drag operation</a:t>
                      </a:r>
                      <a:endParaRPr/>
                    </a:p>
                  </a:txBody>
                  <a:tcPr marT="45700" marB="457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bl>
          </a:graphicData>
        </a:graphic>
      </p:graphicFrame>
      <p:pic>
        <p:nvPicPr>
          <p:cNvPr id="1370" name="Google Shape;1370;p88"/>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pic>
        <p:nvPicPr>
          <p:cNvPr descr="C:\Users\parul\Desktop\Digital Learning Content.png" id="1375" name="Google Shape;1375;p89"/>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376" name="Google Shape;1376;p89"/>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377" name="Google Shape;1377;p89"/>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Message</a:t>
            </a:r>
            <a:endParaRPr/>
          </a:p>
        </p:txBody>
      </p:sp>
      <p:sp>
        <p:nvSpPr>
          <p:cNvPr id="1378" name="Google Shape;1378;p89"/>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79" name="Google Shape;1379;p89"/>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80" name="Google Shape;1380;p89"/>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81" name="Google Shape;1381;p89"/>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82" name="Google Shape;1382;p89"/>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383" name="Google Shape;1383;p89"/>
          <p:cNvSpPr txBox="1"/>
          <p:nvPr/>
        </p:nvSpPr>
        <p:spPr>
          <a:xfrm>
            <a:off x="192087" y="2205037"/>
            <a:ext cx="12000000" cy="2001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Using web messaging we can pass the data across as a message event.</a:t>
            </a:r>
            <a:endParaRPr/>
          </a:p>
          <a:p>
            <a:pPr indent="0" lvl="0" marL="0" marR="0" rtl="0" algn="just">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Example you want to send the data from one page to ad container which is placed at iframe or vice-versa, in this scenario, Browser throws a security exception. </a:t>
            </a:r>
            <a:endParaRPr/>
          </a:p>
          <a:p>
            <a:pPr indent="0" lvl="0" marL="0" marR="0" rtl="0" algn="just">
              <a:lnSpc>
                <a:spcPct val="100000"/>
              </a:lnSpc>
              <a:spcBef>
                <a:spcPts val="0"/>
              </a:spcBef>
              <a:spcAft>
                <a:spcPts val="0"/>
              </a:spcAft>
              <a:buClr>
                <a:schemeClr val="dk1"/>
              </a:buClr>
              <a:buSzPts val="2200"/>
              <a:buFont typeface="Calibri"/>
              <a:buNone/>
            </a:pPr>
            <a:r>
              <a:rPr b="0" i="0" lang="en-US" sz="2200" u="none">
                <a:solidFill>
                  <a:schemeClr val="dk1"/>
                </a:solidFill>
                <a:latin typeface="Calibri"/>
                <a:ea typeface="Calibri"/>
                <a:cs typeface="Calibri"/>
                <a:sym typeface="Calibri"/>
              </a:rPr>
              <a:t>Message Event attributes: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aphicFrame>
        <p:nvGraphicFramePr>
          <p:cNvPr id="1384" name="Google Shape;1384;p89"/>
          <p:cNvGraphicFramePr/>
          <p:nvPr/>
        </p:nvGraphicFramePr>
        <p:xfrm>
          <a:off x="407987" y="3716337"/>
          <a:ext cx="3000000" cy="3000000"/>
        </p:xfrm>
        <a:graphic>
          <a:graphicData uri="http://schemas.openxmlformats.org/drawingml/2006/table">
            <a:tbl>
              <a:tblPr>
                <a:noFill/>
                <a:tableStyleId>{024E7E50-4814-48D9-ACAA-88ABD760347B}</a:tableStyleId>
              </a:tblPr>
              <a:tblGrid>
                <a:gridCol w="1550975"/>
                <a:gridCol w="9898050"/>
              </a:tblGrid>
              <a:tr h="463550">
                <a:tc>
                  <a:txBody>
                    <a:bodyPr/>
                    <a:lstStyle/>
                    <a:p>
                      <a:pPr indent="0" lvl="0" marL="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Attributes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200"/>
                        <a:buFont typeface="Calibri"/>
                        <a:buNone/>
                      </a:pPr>
                      <a:r>
                        <a:rPr b="1" i="0" lang="en-US" sz="2200" u="none" cap="none" strike="noStrike">
                          <a:solidFill>
                            <a:srgbClr val="FFFFFF"/>
                          </a:solidFill>
                          <a:latin typeface="Calibri"/>
                          <a:ea typeface="Calibri"/>
                          <a:cs typeface="Calibri"/>
                          <a:sym typeface="Calibri"/>
                        </a:rPr>
                        <a:t>Description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633400">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Source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Contains to A reference to the originating document’s window</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63550">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ports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Contains the data which is sent by any message port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463550">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data</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Contains string information/data</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r h="465125">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origin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Contain Domain name and port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EBF4"/>
                    </a:solidFill>
                  </a:tcPr>
                </a:tc>
              </a:tr>
              <a:tr h="463550">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lastEventId</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c>
                  <a:txBody>
                    <a:bodyPr/>
                    <a:lstStyle/>
                    <a:p>
                      <a:pPr indent="0" lvl="0" marL="0" marR="0" rtl="0" algn="l">
                        <a:lnSpc>
                          <a:spcPct val="10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Contains unique identifier for the current message event.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D5E8"/>
                    </a:solidFill>
                  </a:tcPr>
                </a:tc>
              </a:tr>
            </a:tbl>
          </a:graphicData>
        </a:graphic>
      </p:graphicFrame>
      <p:pic>
        <p:nvPicPr>
          <p:cNvPr id="1385" name="Google Shape;1385;p89"/>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C:\Users\parul\Desktop\Digital Learning Content.png" id="214" name="Google Shape;214;p9"/>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215" name="Google Shape;215;p9"/>
          <p:cNvPicPr preferRelativeResize="0"/>
          <p:nvPr/>
        </p:nvPicPr>
        <p:blipFill rotWithShape="1">
          <a:blip r:embed="rId4">
            <a:alphaModFix/>
          </a:blip>
          <a:srcRect b="0" l="0" r="0" t="0"/>
          <a:stretch/>
        </p:blipFill>
        <p:spPr>
          <a:xfrm>
            <a:off x="192087" y="2133600"/>
            <a:ext cx="11999912" cy="4724400"/>
          </a:xfrm>
          <a:prstGeom prst="rect">
            <a:avLst/>
          </a:prstGeom>
          <a:noFill/>
          <a:ln>
            <a:noFill/>
          </a:ln>
        </p:spPr>
      </p:pic>
      <p:sp>
        <p:nvSpPr>
          <p:cNvPr id="216" name="Google Shape;216;p9"/>
          <p:cNvSpPr txBox="1"/>
          <p:nvPr/>
        </p:nvSpPr>
        <p:spPr>
          <a:xfrm>
            <a:off x="25400" y="1412875"/>
            <a:ext cx="12192000" cy="431800"/>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Text-HTML Formatting Elements-Example</a:t>
            </a:r>
            <a:br>
              <a:rPr b="0" i="0" lang="en-US" sz="3200" u="none">
                <a:solidFill>
                  <a:schemeClr val="dk1"/>
                </a:solidFill>
                <a:latin typeface="Arial"/>
                <a:ea typeface="Arial"/>
                <a:cs typeface="Arial"/>
                <a:sym typeface="Arial"/>
              </a:rPr>
            </a:br>
            <a:endParaRPr/>
          </a:p>
        </p:txBody>
      </p:sp>
      <p:sp>
        <p:nvSpPr>
          <p:cNvPr id="217" name="Google Shape;217;p9"/>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8" name="Google Shape;218;p9"/>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9" name="Google Shape;219;p9"/>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0" name="Google Shape;220;p9"/>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1" name="Google Shape;221;p9"/>
          <p:cNvSpPr txBox="1"/>
          <p:nvPr/>
        </p:nvSpPr>
        <p:spPr>
          <a:xfrm>
            <a:off x="192087" y="2205037"/>
            <a:ext cx="11736387" cy="2308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222" name="Google Shape;222;p9"/>
          <p:cNvSpPr txBox="1"/>
          <p:nvPr/>
        </p:nvSpPr>
        <p:spPr>
          <a:xfrm>
            <a:off x="263525" y="1844675"/>
            <a:ext cx="10656887" cy="5160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&lt;html&gt;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&lt;head&gt;  &lt;title&gt;Welcome&lt;/title&gt;  &lt;/head&gt;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&lt;body&gt;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 style="color:red"&gt;Parul Institute of Engineering &amp;Technology&lt;/font&gt;&lt;/p&gt;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&lt;p&gt;&lt;i&gt;Parul Institute of Engineering &amp;Technology&lt;/i&gt;&lt;/p&gt;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&lt;p&gt;&lt;b&gt;Parul Institute of Engineering &amp;Technology&lt;/b&gt;&lt;/p&gt;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&lt;p&gt;&lt;u&gt;Parul Institute of Engineering &amp;Technology&lt;/u&gt;&lt;/p&gt;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&lt;p&gt;&lt;strong&gt;Parul Institute of Engineering &amp;Technology&lt;/strong&gt;&lt;/p&gt;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&lt;p&gt;&lt;small&gt;Parul Institute of Engineering &amp;Technology&lt;/small&gt;&lt;/p&gt;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&lt;p&gt;College&lt;sub&gt;Parul Institute of Engineering &amp; Technology&lt;/sub&gt;Name&lt;/p&gt;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&lt;p&gt;College&lt;sup&gt;Parul Institute of Engineering &amp;Technology&lt;/sup&gt;Name&lt;/p&gt;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&lt;p&gt;Parul Institute of Engineering &amp;Technology,&lt;ins&gt;Waghodia&lt;/ins&gt;&lt;/p&gt;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&lt;p&gt;Parul Institute of &lt;del&gt;Engineering&lt;/del&gt; Technology&lt;/p&gt;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&lt;p&gt;&lt;em&gt;Parul Institute of Engineering &amp; Technology&lt;/em&gt;&lt;/p&gt;    </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    &lt;/body&gt;</a:t>
            </a:r>
            <a:endParaRPr/>
          </a:p>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&lt;/html&gt;</a:t>
            </a:r>
            <a:endParaRPr/>
          </a:p>
        </p:txBody>
      </p:sp>
      <p:pic>
        <p:nvPicPr>
          <p:cNvPr id="223" name="Google Shape;223;p9"/>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descr="C:\Users\parul\Desktop\Digital Learning Content.png" id="1390" name="Google Shape;1390;p90"/>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391" name="Google Shape;1391;p90"/>
          <p:cNvPicPr preferRelativeResize="0"/>
          <p:nvPr/>
        </p:nvPicPr>
        <p:blipFill rotWithShape="1">
          <a:blip r:embed="rId4">
            <a:alphaModFix/>
          </a:blip>
          <a:srcRect b="0" l="0" r="0" t="0"/>
          <a:stretch/>
        </p:blipFill>
        <p:spPr>
          <a:xfrm>
            <a:off x="0" y="2636837"/>
            <a:ext cx="12191999" cy="4221162"/>
          </a:xfrm>
          <a:prstGeom prst="rect">
            <a:avLst/>
          </a:prstGeom>
          <a:noFill/>
          <a:ln>
            <a:noFill/>
          </a:ln>
        </p:spPr>
      </p:pic>
      <p:sp>
        <p:nvSpPr>
          <p:cNvPr id="1392" name="Google Shape;1392;p90"/>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Message(Contd..)</a:t>
            </a:r>
            <a:endParaRPr/>
          </a:p>
        </p:txBody>
      </p:sp>
      <p:sp>
        <p:nvSpPr>
          <p:cNvPr id="1393" name="Google Shape;1393;p90"/>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94" name="Google Shape;1394;p90"/>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95" name="Google Shape;1395;p90"/>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96" name="Google Shape;1396;p90"/>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97" name="Google Shape;1397;p90"/>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398" name="Google Shape;1398;p90"/>
          <p:cNvSpPr txBox="1"/>
          <p:nvPr/>
        </p:nvSpPr>
        <p:spPr>
          <a:xfrm>
            <a:off x="263525" y="2349500"/>
            <a:ext cx="11520487" cy="29543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Before send  message, we need to create a new web browsing context either by creating  new window or new iframe .</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We can send the data using with postMessage() and it has two arguments. </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C00000"/>
              </a:buClr>
              <a:buSzPts val="2400"/>
              <a:buFont typeface="Calibri"/>
              <a:buNone/>
            </a:pPr>
            <a:r>
              <a:rPr b="1" i="0" lang="en-US" sz="2400" u="none">
                <a:solidFill>
                  <a:srgbClr val="C00000"/>
                </a:solidFill>
                <a:latin typeface="Calibri"/>
                <a:ea typeface="Calibri"/>
                <a:cs typeface="Calibri"/>
                <a:sym typeface="Calibri"/>
              </a:rPr>
              <a:t>       </a:t>
            </a:r>
            <a:r>
              <a:rPr b="1" i="0" lang="en-US" sz="2400" u="none">
                <a:solidFill>
                  <a:srgbClr val="003860"/>
                </a:solidFill>
                <a:latin typeface="Calibri"/>
                <a:ea typeface="Calibri"/>
                <a:cs typeface="Calibri"/>
                <a:sym typeface="Calibri"/>
              </a:rPr>
              <a:t>targetOrigin</a:t>
            </a:r>
            <a:r>
              <a:rPr b="0" i="0" lang="en-US" sz="2400" u="none">
                <a:solidFill>
                  <a:srgbClr val="005490"/>
                </a:solidFill>
                <a:latin typeface="Calibri"/>
                <a:ea typeface="Calibri"/>
                <a:cs typeface="Calibri"/>
                <a:sym typeface="Calibri"/>
              </a:rPr>
              <a:t> </a:t>
            </a:r>
            <a:r>
              <a:rPr b="0" i="0" lang="en-US" sz="2400" u="none">
                <a:solidFill>
                  <a:schemeClr val="dk1"/>
                </a:solidFill>
                <a:latin typeface="Calibri"/>
                <a:ea typeface="Calibri"/>
                <a:cs typeface="Calibri"/>
                <a:sym typeface="Calibri"/>
              </a:rPr>
              <a:t>− Origin name</a:t>
            </a:r>
            <a:endParaRPr/>
          </a:p>
          <a:p>
            <a:pPr indent="0" lvl="0" marL="0" marR="0" rtl="0" algn="l">
              <a:lnSpc>
                <a:spcPct val="100000"/>
              </a:lnSpc>
              <a:spcBef>
                <a:spcPts val="0"/>
              </a:spcBef>
              <a:spcAft>
                <a:spcPts val="0"/>
              </a:spcAft>
              <a:buClr>
                <a:srgbClr val="003860"/>
              </a:buClr>
              <a:buSzPts val="2400"/>
              <a:buFont typeface="Calibri"/>
              <a:buNone/>
            </a:pPr>
            <a:r>
              <a:rPr b="1" i="0" lang="en-US" sz="2400" u="none">
                <a:solidFill>
                  <a:srgbClr val="003860"/>
                </a:solidFill>
                <a:latin typeface="Calibri"/>
                <a:ea typeface="Calibri"/>
                <a:cs typeface="Calibri"/>
                <a:sym typeface="Calibri"/>
              </a:rPr>
              <a:t>       message</a:t>
            </a:r>
            <a:r>
              <a:rPr b="0" i="0" lang="en-US" sz="2400" u="none">
                <a:solidFill>
                  <a:srgbClr val="FF0000"/>
                </a:solidFill>
                <a:latin typeface="Calibri"/>
                <a:ea typeface="Calibri"/>
                <a:cs typeface="Calibri"/>
                <a:sym typeface="Calibri"/>
              </a:rPr>
              <a:t> </a:t>
            </a:r>
            <a:r>
              <a:rPr b="0" i="0" lang="en-US" sz="2400" u="none">
                <a:solidFill>
                  <a:schemeClr val="dk1"/>
                </a:solidFill>
                <a:latin typeface="Calibri"/>
                <a:ea typeface="Calibri"/>
                <a:cs typeface="Calibri"/>
                <a:sym typeface="Calibri"/>
              </a:rPr>
              <a:t>− The message to send</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1399" name="Google Shape;1399;p90"/>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pic>
        <p:nvPicPr>
          <p:cNvPr descr="C:\Users\parul\Desktop\Digital Learning Content.png" id="1404" name="Google Shape;1404;p91"/>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405" name="Google Shape;1405;p91"/>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406" name="Google Shape;1406;p91"/>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Message(Contd..)</a:t>
            </a:r>
            <a:endParaRPr/>
          </a:p>
        </p:txBody>
      </p:sp>
      <p:sp>
        <p:nvSpPr>
          <p:cNvPr id="1407" name="Google Shape;1407;p91"/>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08" name="Google Shape;1408;p91"/>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09" name="Google Shape;1409;p91"/>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10" name="Google Shape;1410;p91"/>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11" name="Google Shape;1411;p91"/>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412" name="Google Shape;1412;p91"/>
          <p:cNvSpPr txBox="1"/>
          <p:nvPr/>
        </p:nvSpPr>
        <p:spPr>
          <a:xfrm>
            <a:off x="192087" y="2205037"/>
            <a:ext cx="11807825" cy="369252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3860"/>
              </a:buClr>
              <a:buSzPts val="2400"/>
              <a:buFont typeface="Calibri"/>
              <a:buAutoNum type="alphaUcPeriod"/>
            </a:pPr>
            <a:r>
              <a:rPr b="0" i="0" lang="en-US" sz="2400" u="none">
                <a:solidFill>
                  <a:srgbClr val="003860"/>
                </a:solidFill>
                <a:latin typeface="Calibri"/>
                <a:ea typeface="Calibri"/>
                <a:cs typeface="Calibri"/>
                <a:sym typeface="Calibri"/>
              </a:rPr>
              <a:t>Passing message from iframe to button</a:t>
            </a:r>
            <a:endParaRPr/>
          </a:p>
          <a:p>
            <a:pPr indent="-457200" lvl="0" marL="457200" marR="0" rtl="0" algn="l">
              <a:lnSpc>
                <a:spcPct val="100000"/>
              </a:lnSpc>
              <a:spcBef>
                <a:spcPts val="0"/>
              </a:spcBef>
              <a:spcAft>
                <a:spcPts val="0"/>
              </a:spcAft>
              <a:buClr>
                <a:schemeClr val="dk1"/>
              </a:buClr>
              <a:buSzPts val="2400"/>
              <a:buFont typeface="Arial"/>
              <a:buNone/>
            </a:pPr>
            <a:r>
              <a:t/>
            </a:r>
            <a:endParaRPr b="0" i="0" sz="2400" u="none">
              <a:solidFill>
                <a:srgbClr val="C00000"/>
              </a:solidFill>
              <a:latin typeface="Calibri"/>
              <a:ea typeface="Calibri"/>
              <a:cs typeface="Calibri"/>
              <a:sym typeface="Calibri"/>
            </a:endParaRPr>
          </a:p>
          <a:p>
            <a:pPr indent="-457200" lvl="0" marL="45720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var iframe = document.querySelector('iframe');</a:t>
            </a:r>
            <a:endParaRPr/>
          </a:p>
          <a:p>
            <a:pPr indent="-457200" lvl="0" marL="45720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var button = document.querySelector('button');</a:t>
            </a:r>
            <a:endParaRPr/>
          </a:p>
          <a:p>
            <a:pPr indent="-457200" lvl="0" marL="45720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var clickHandler = function()</a:t>
            </a:r>
            <a:endParaRPr/>
          </a:p>
          <a:p>
            <a:pPr indent="-457200" lvl="0" marL="45720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 </a:t>
            </a:r>
            <a:endParaRPr/>
          </a:p>
          <a:p>
            <a:pPr indent="-457200" lvl="0" marL="45720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iframe.contentWindow.postMessage('The message to  send.','https://www.gmail.com); </a:t>
            </a:r>
            <a:endParaRPr/>
          </a:p>
          <a:p>
            <a:pPr indent="-457200" lvl="0" marL="45720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457200" lvl="0" marL="45720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button.addEventListener('click',clickHandler,false);</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pic>
        <p:nvPicPr>
          <p:cNvPr id="1413" name="Google Shape;1413;p91"/>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pic>
        <p:nvPicPr>
          <p:cNvPr descr="C:\Users\parul\Desktop\Digital Learning Content.png" id="1418" name="Google Shape;1418;p92"/>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419" name="Google Shape;1419;p92"/>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420" name="Google Shape;1420;p92"/>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Message(Contd..)</a:t>
            </a:r>
            <a:endParaRPr/>
          </a:p>
        </p:txBody>
      </p:sp>
      <p:sp>
        <p:nvSpPr>
          <p:cNvPr id="1421" name="Google Shape;1421;p92"/>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22" name="Google Shape;1422;p92"/>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23" name="Google Shape;1423;p92"/>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24" name="Google Shape;1424;p92"/>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25" name="Google Shape;1425;p92"/>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426" name="Google Shape;1426;p92"/>
          <p:cNvSpPr txBox="1"/>
          <p:nvPr/>
        </p:nvSpPr>
        <p:spPr>
          <a:xfrm>
            <a:off x="192087" y="2205037"/>
            <a:ext cx="11807825" cy="4154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B. Retrieving  a cross-document message in the receiving document.</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rgbClr val="C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var messageEventHandler = function(event)</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if(event.origin == 'https://www.gmail.com')</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alert(event.data);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 </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 </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window.addEventListener('message',messageEventHandler,false);</a:t>
            </a:r>
            <a:endParaRPr/>
          </a:p>
        </p:txBody>
      </p:sp>
      <p:pic>
        <p:nvPicPr>
          <p:cNvPr id="1427" name="Google Shape;1427;p92"/>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pic>
        <p:nvPicPr>
          <p:cNvPr descr="C:\Users\parul\Desktop\Digital Learning Content.png" id="1432" name="Google Shape;1432;p93"/>
          <p:cNvPicPr preferRelativeResize="0"/>
          <p:nvPr/>
        </p:nvPicPr>
        <p:blipFill rotWithShape="1">
          <a:blip r:embed="rId3">
            <a:alphaModFix/>
          </a:blip>
          <a:srcRect b="0" l="0" r="0" t="0"/>
          <a:stretch/>
        </p:blipFill>
        <p:spPr>
          <a:xfrm>
            <a:off x="0" y="0"/>
            <a:ext cx="12192000" cy="6900862"/>
          </a:xfrm>
          <a:prstGeom prst="rect">
            <a:avLst/>
          </a:prstGeom>
          <a:noFill/>
          <a:ln>
            <a:noFill/>
          </a:ln>
        </p:spPr>
      </p:pic>
      <p:pic>
        <p:nvPicPr>
          <p:cNvPr descr="C:\Users\parul\Desktop\Untitled-1.png" id="1433" name="Google Shape;1433;p93"/>
          <p:cNvPicPr preferRelativeResize="0"/>
          <p:nvPr/>
        </p:nvPicPr>
        <p:blipFill rotWithShape="1">
          <a:blip r:embed="rId4">
            <a:alphaModFix/>
          </a:blip>
          <a:srcRect b="0" l="0" r="0" t="0"/>
          <a:stretch/>
        </p:blipFill>
        <p:spPr>
          <a:xfrm>
            <a:off x="0" y="2636837"/>
            <a:ext cx="12192000" cy="4221162"/>
          </a:xfrm>
          <a:prstGeom prst="rect">
            <a:avLst/>
          </a:prstGeom>
          <a:noFill/>
          <a:ln>
            <a:noFill/>
          </a:ln>
        </p:spPr>
      </p:pic>
      <p:sp>
        <p:nvSpPr>
          <p:cNvPr id="1434" name="Google Shape;1434;p93"/>
          <p:cNvSpPr txBox="1"/>
          <p:nvPr/>
        </p:nvSpPr>
        <p:spPr>
          <a:xfrm>
            <a:off x="25400" y="1557337"/>
            <a:ext cx="12192000" cy="576262"/>
          </a:xfrm>
          <a:prstGeom prst="rect">
            <a:avLst/>
          </a:prstGeom>
          <a:solidFill>
            <a:srgbClr val="1F49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000"/>
              <a:buFont typeface="Calibri"/>
              <a:buNone/>
            </a:pPr>
            <a:r>
              <a:rPr b="1" i="0" lang="en-US" sz="3000" u="none">
                <a:solidFill>
                  <a:schemeClr val="lt1"/>
                </a:solidFill>
                <a:latin typeface="Calibri"/>
                <a:ea typeface="Calibri"/>
                <a:cs typeface="Calibri"/>
                <a:sym typeface="Calibri"/>
              </a:rPr>
              <a:t>Message(Contd..)</a:t>
            </a:r>
            <a:endParaRPr/>
          </a:p>
        </p:txBody>
      </p:sp>
      <p:sp>
        <p:nvSpPr>
          <p:cNvPr id="1435" name="Google Shape;1435;p93"/>
          <p:cNvSpPr txBox="1"/>
          <p:nvPr/>
        </p:nvSpPr>
        <p:spPr>
          <a:xfrm>
            <a:off x="254000" y="1687512"/>
            <a:ext cx="11684000" cy="554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36" name="Google Shape;1436;p93"/>
          <p:cNvSpPr txBox="1"/>
          <p:nvPr/>
        </p:nvSpPr>
        <p:spPr>
          <a:xfrm>
            <a:off x="381000" y="3357562"/>
            <a:ext cx="638175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37" name="Google Shape;1437;p93"/>
          <p:cNvSpPr txBox="1"/>
          <p:nvPr/>
        </p:nvSpPr>
        <p:spPr>
          <a:xfrm>
            <a:off x="8858250" y="6073775"/>
            <a:ext cx="3333750"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38" name="Google Shape;1438;p93"/>
          <p:cNvSpPr txBox="1"/>
          <p:nvPr/>
        </p:nvSpPr>
        <p:spPr>
          <a:xfrm flipH="1">
            <a:off x="8751887" y="6072187"/>
            <a:ext cx="61912" cy="2143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39" name="Google Shape;1439;p93"/>
          <p:cNvSpPr txBox="1"/>
          <p:nvPr/>
        </p:nvSpPr>
        <p:spPr>
          <a:xfrm>
            <a:off x="0" y="2205037"/>
            <a:ext cx="12192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 </a:t>
            </a:r>
            <a:endParaRPr/>
          </a:p>
        </p:txBody>
      </p:sp>
      <p:sp>
        <p:nvSpPr>
          <p:cNvPr id="1440" name="Google Shape;1440;p93"/>
          <p:cNvSpPr txBox="1"/>
          <p:nvPr/>
        </p:nvSpPr>
        <p:spPr>
          <a:xfrm>
            <a:off x="192087" y="2205037"/>
            <a:ext cx="11807825" cy="41544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3860"/>
              </a:buClr>
              <a:buSzPts val="2400"/>
              <a:buFont typeface="Calibri"/>
              <a:buNone/>
            </a:pPr>
            <a:r>
              <a:rPr b="0" i="0" lang="en-US" sz="2400" u="none">
                <a:solidFill>
                  <a:srgbClr val="003860"/>
                </a:solidFill>
                <a:latin typeface="Calibri"/>
                <a:ea typeface="Calibri"/>
                <a:cs typeface="Calibri"/>
                <a:sym typeface="Calibri"/>
              </a:rPr>
              <a:t>Channel Message:</a:t>
            </a:r>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channel messaging is a two way communication between the browsing contexts.</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 uses MessageChannel and MessagePort Objects</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When creating messageChannel, it internally creates two ports to sending the data and forwarded to another browsing context.</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5490"/>
              </a:buClr>
              <a:buSzPts val="2400"/>
              <a:buFont typeface="Calibri"/>
              <a:buNone/>
            </a:pPr>
            <a:r>
              <a:rPr b="1" i="0" lang="en-US" sz="2400" u="none">
                <a:solidFill>
                  <a:srgbClr val="005490"/>
                </a:solidFill>
                <a:latin typeface="Calibri"/>
                <a:ea typeface="Calibri"/>
                <a:cs typeface="Calibri"/>
                <a:sym typeface="Calibri"/>
              </a:rPr>
              <a:t>   </a:t>
            </a:r>
            <a:r>
              <a:rPr b="1" i="0" lang="en-US" sz="2400" u="none">
                <a:solidFill>
                  <a:srgbClr val="003860"/>
                </a:solidFill>
                <a:latin typeface="Calibri"/>
                <a:ea typeface="Calibri"/>
                <a:cs typeface="Calibri"/>
                <a:sym typeface="Calibri"/>
              </a:rPr>
              <a:t>postMessage()</a:t>
            </a:r>
            <a:r>
              <a:rPr b="0" i="0" lang="en-US" sz="2400" u="none">
                <a:solidFill>
                  <a:srgbClr val="FF0000"/>
                </a:solidFill>
                <a:latin typeface="Calibri"/>
                <a:ea typeface="Calibri"/>
                <a:cs typeface="Calibri"/>
                <a:sym typeface="Calibri"/>
              </a:rPr>
              <a:t> </a:t>
            </a:r>
            <a:r>
              <a:rPr b="0" i="0" lang="en-US" sz="2400" u="none">
                <a:solidFill>
                  <a:schemeClr val="dk1"/>
                </a:solidFill>
                <a:latin typeface="Calibri"/>
                <a:ea typeface="Calibri"/>
                <a:cs typeface="Calibri"/>
                <a:sym typeface="Calibri"/>
              </a:rPr>
              <a:t>− Post the message via channel</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   </a:t>
            </a:r>
            <a:r>
              <a:rPr b="1" i="0" lang="en-US" sz="2400" u="none">
                <a:solidFill>
                  <a:srgbClr val="003860"/>
                </a:solidFill>
                <a:latin typeface="Calibri"/>
                <a:ea typeface="Calibri"/>
                <a:cs typeface="Calibri"/>
                <a:sym typeface="Calibri"/>
              </a:rPr>
              <a:t>start()</a:t>
            </a:r>
            <a:r>
              <a:rPr b="0" i="0" lang="en-US" sz="2400" u="none">
                <a:solidFill>
                  <a:srgbClr val="003860"/>
                </a:solidFill>
                <a:latin typeface="Calibri"/>
                <a:ea typeface="Calibri"/>
                <a:cs typeface="Calibri"/>
                <a:sym typeface="Calibri"/>
              </a:rPr>
              <a:t> </a:t>
            </a:r>
            <a:r>
              <a:rPr b="0" i="0" lang="en-US" sz="2400" u="none">
                <a:solidFill>
                  <a:schemeClr val="dk1"/>
                </a:solidFill>
                <a:latin typeface="Calibri"/>
                <a:ea typeface="Calibri"/>
                <a:cs typeface="Calibri"/>
                <a:sym typeface="Calibri"/>
              </a:rPr>
              <a:t>− It send the data</a:t>
            </a:r>
            <a:endParaRPr/>
          </a:p>
          <a:p>
            <a:pPr indent="0" lvl="0" marL="0" marR="0" rtl="0" algn="l">
              <a:lnSpc>
                <a:spcPct val="100000"/>
              </a:lnSpc>
              <a:spcBef>
                <a:spcPts val="0"/>
              </a:spcBef>
              <a:spcAft>
                <a:spcPts val="0"/>
              </a:spcAft>
              <a:buClr>
                <a:srgbClr val="FF0000"/>
              </a:buClr>
              <a:buSzPts val="2400"/>
              <a:buFont typeface="Calibri"/>
              <a:buNone/>
            </a:pPr>
            <a:r>
              <a:rPr b="1" i="0" lang="en-US" sz="2400" u="none">
                <a:solidFill>
                  <a:srgbClr val="FF0000"/>
                </a:solidFill>
                <a:latin typeface="Calibri"/>
                <a:ea typeface="Calibri"/>
                <a:cs typeface="Calibri"/>
                <a:sym typeface="Calibri"/>
              </a:rPr>
              <a:t>   </a:t>
            </a:r>
            <a:r>
              <a:rPr b="1" i="0" lang="en-US" sz="2400" u="none">
                <a:solidFill>
                  <a:srgbClr val="003860"/>
                </a:solidFill>
                <a:latin typeface="Calibri"/>
                <a:ea typeface="Calibri"/>
                <a:cs typeface="Calibri"/>
                <a:sym typeface="Calibri"/>
              </a:rPr>
              <a:t>close()</a:t>
            </a:r>
            <a:r>
              <a:rPr b="0" i="0" lang="en-US" sz="2400" u="none">
                <a:solidFill>
                  <a:srgbClr val="005490"/>
                </a:solidFill>
                <a:latin typeface="Calibri"/>
                <a:ea typeface="Calibri"/>
                <a:cs typeface="Calibri"/>
                <a:sym typeface="Calibri"/>
              </a:rPr>
              <a:t> </a:t>
            </a:r>
            <a:r>
              <a:rPr b="0" i="0" lang="en-US" sz="2400" u="none">
                <a:solidFill>
                  <a:schemeClr val="dk1"/>
                </a:solidFill>
                <a:latin typeface="Calibri"/>
                <a:ea typeface="Calibri"/>
                <a:cs typeface="Calibri"/>
                <a:sym typeface="Calibri"/>
              </a:rPr>
              <a:t>− it close the port</a:t>
            </a:r>
            <a:endParaRPr/>
          </a:p>
        </p:txBody>
      </p:sp>
      <p:pic>
        <p:nvPicPr>
          <p:cNvPr id="1441" name="Google Shape;1441;p93"/>
          <p:cNvPicPr preferRelativeResize="0"/>
          <p:nvPr/>
        </p:nvPicPr>
        <p:blipFill rotWithShape="1">
          <a:blip r:embed="rId5">
            <a:alphaModFix/>
          </a:blip>
          <a:srcRect b="0" l="0" r="0" t="0"/>
          <a:stretch/>
        </p:blipFill>
        <p:spPr>
          <a:xfrm>
            <a:off x="11366500" y="6032500"/>
            <a:ext cx="609600" cy="60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Edge">
  <a:themeElements>
    <a:clrScheme name="Custom 2">
      <a:dk1>
        <a:srgbClr val="000000"/>
      </a:dk1>
      <a:lt1>
        <a:srgbClr val="FFFFFF"/>
      </a:lt1>
      <a:dk2>
        <a:srgbClr val="006633"/>
      </a:dk2>
      <a:lt2>
        <a:srgbClr val="5F5F5F"/>
      </a:lt2>
      <a:accent1>
        <a:srgbClr val="0070C0"/>
      </a:accent1>
      <a:accent2>
        <a:srgbClr val="00B0F0"/>
      </a:accent2>
      <a:accent3>
        <a:srgbClr val="FFFFFF"/>
      </a:accent3>
      <a:accent4>
        <a:srgbClr val="000000"/>
      </a:accent4>
      <a:accent5>
        <a:srgbClr val="E2CAAA"/>
      </a:accent5>
      <a:accent6>
        <a:srgbClr val="35742A"/>
      </a:accent6>
      <a:hlink>
        <a:srgbClr val="7030A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dge">
  <a:themeElements>
    <a:clrScheme name="Custom 2">
      <a:dk1>
        <a:srgbClr val="000000"/>
      </a:dk1>
      <a:lt1>
        <a:srgbClr val="FFFFFF"/>
      </a:lt1>
      <a:dk2>
        <a:srgbClr val="006633"/>
      </a:dk2>
      <a:lt2>
        <a:srgbClr val="5F5F5F"/>
      </a:lt2>
      <a:accent1>
        <a:srgbClr val="0070C0"/>
      </a:accent1>
      <a:accent2>
        <a:srgbClr val="00B0F0"/>
      </a:accent2>
      <a:accent3>
        <a:srgbClr val="FFFFFF"/>
      </a:accent3>
      <a:accent4>
        <a:srgbClr val="000000"/>
      </a:accent4>
      <a:accent5>
        <a:srgbClr val="E2CAAA"/>
      </a:accent5>
      <a:accent6>
        <a:srgbClr val="35742A"/>
      </a:accent6>
      <a:hlink>
        <a:srgbClr val="7030A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2010-05-29T10:27:19Z</dcterms:created>
  <dc:creator>swetu</dc:creator>
</cp:coreProperties>
</file>

<file path=docProps/custom.xml><?xml version="1.0" encoding="utf-8"?>
<Properties xmlns="http://schemas.openxmlformats.org/officeDocument/2006/custom-properties" xmlns:vt="http://schemas.openxmlformats.org/officeDocument/2006/docPropsVTypes"/>
</file>